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20"/>
  </p:notesMasterIdLst>
  <p:sldIdLst>
    <p:sldId id="326" r:id="rId3"/>
    <p:sldId id="296" r:id="rId4"/>
    <p:sldId id="297" r:id="rId5"/>
    <p:sldId id="323" r:id="rId6"/>
    <p:sldId id="299" r:id="rId7"/>
    <p:sldId id="300" r:id="rId8"/>
    <p:sldId id="301" r:id="rId9"/>
    <p:sldId id="308" r:id="rId10"/>
    <p:sldId id="317" r:id="rId11"/>
    <p:sldId id="318" r:id="rId12"/>
    <p:sldId id="319" r:id="rId13"/>
    <p:sldId id="320" r:id="rId14"/>
    <p:sldId id="321" r:id="rId15"/>
    <p:sldId id="322" r:id="rId16"/>
    <p:sldId id="302" r:id="rId17"/>
    <p:sldId id="316" r:id="rId18"/>
    <p:sldId id="325" r:id="rId19"/>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pitchFamily="34"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pitchFamily="34"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pitchFamily="34"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pitchFamily="34"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pitchFamily="34" charset="0"/>
        <a:ea typeface="ＭＳ Ｐゴシック" charset="-128"/>
        <a:cs typeface="+mn-cs"/>
      </a:defRPr>
    </a:lvl5pPr>
    <a:lvl6pPr marL="2286000" algn="l" defTabSz="914400" rtl="0" eaLnBrk="1" latinLnBrk="0" hangingPunct="1">
      <a:defRPr kern="1200">
        <a:solidFill>
          <a:schemeClr val="tx1"/>
        </a:solidFill>
        <a:latin typeface="Calibri" pitchFamily="34" charset="0"/>
        <a:ea typeface="ＭＳ Ｐゴシック" charset="-128"/>
        <a:cs typeface="+mn-cs"/>
      </a:defRPr>
    </a:lvl6pPr>
    <a:lvl7pPr marL="2743200" algn="l" defTabSz="914400" rtl="0" eaLnBrk="1" latinLnBrk="0" hangingPunct="1">
      <a:defRPr kern="1200">
        <a:solidFill>
          <a:schemeClr val="tx1"/>
        </a:solidFill>
        <a:latin typeface="Calibri" pitchFamily="34" charset="0"/>
        <a:ea typeface="ＭＳ Ｐゴシック" charset="-128"/>
        <a:cs typeface="+mn-cs"/>
      </a:defRPr>
    </a:lvl7pPr>
    <a:lvl8pPr marL="3200400" algn="l" defTabSz="914400" rtl="0" eaLnBrk="1" latinLnBrk="0" hangingPunct="1">
      <a:defRPr kern="1200">
        <a:solidFill>
          <a:schemeClr val="tx1"/>
        </a:solidFill>
        <a:latin typeface="Calibri" pitchFamily="34" charset="0"/>
        <a:ea typeface="ＭＳ Ｐゴシック" charset="-128"/>
        <a:cs typeface="+mn-cs"/>
      </a:defRPr>
    </a:lvl8pPr>
    <a:lvl9pPr marL="3657600" algn="l" defTabSz="914400" rtl="0" eaLnBrk="1" latinLnBrk="0" hangingPunct="1">
      <a:defRPr kern="1200">
        <a:solidFill>
          <a:schemeClr val="tx1"/>
        </a:solidFill>
        <a:latin typeface="Calibri" pitchFamily="34"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E46C0A"/>
    <a:srgbClr val="FFE8DA"/>
    <a:srgbClr val="FFF1E6"/>
    <a:srgbClr val="FFF9F3"/>
    <a:srgbClr val="E6E6E6"/>
    <a:srgbClr val="FF99FF"/>
    <a:srgbClr val="F36019"/>
    <a:srgbClr val="523F38"/>
    <a:srgbClr val="F796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679" autoAdjust="0"/>
  </p:normalViewPr>
  <p:slideViewPr>
    <p:cSldViewPr snapToGrid="0" snapToObjects="1">
      <p:cViewPr varScale="1">
        <p:scale>
          <a:sx n="189" d="100"/>
          <a:sy n="189" d="100"/>
        </p:scale>
        <p:origin x="980" y="100"/>
      </p:cViewPr>
      <p:guideLst>
        <p:guide orient="horz" pos="162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png>
</file>

<file path=ppt/media/image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45D23AC2-DB73-4E19-BCA0-AEB3380CAAA4}" type="datetimeFigureOut">
              <a:rPr lang="en-US"/>
              <a:pPr/>
              <a:t>11/8/2023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A142DA46-C25F-4D55-833F-1334DF689FFA}" type="slidenum">
              <a:rPr lang="en-US"/>
              <a:pPr/>
              <a:t>‹#›</a:t>
            </a:fld>
            <a:endParaRPr lang="en-US"/>
          </a:p>
        </p:txBody>
      </p:sp>
    </p:spTree>
    <p:extLst>
      <p:ext uri="{BB962C8B-B14F-4D97-AF65-F5344CB8AC3E}">
        <p14:creationId xmlns:p14="http://schemas.microsoft.com/office/powerpoint/2010/main" val="1238645990"/>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charset="0"/>
        <a:cs typeface="ＭＳ Ｐゴシック"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142DA46-C25F-4D55-833F-1334DF689FFA}"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42DA46-C25F-4D55-833F-1334DF689FFA}" type="slidenum">
              <a:rPr lang="en-US" smtClean="0"/>
              <a:pPr/>
              <a:t>10</a:t>
            </a:fld>
            <a:endParaRPr lang="en-US"/>
          </a:p>
        </p:txBody>
      </p:sp>
    </p:spTree>
    <p:extLst>
      <p:ext uri="{BB962C8B-B14F-4D97-AF65-F5344CB8AC3E}">
        <p14:creationId xmlns:p14="http://schemas.microsoft.com/office/powerpoint/2010/main" val="1215164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42DA46-C25F-4D55-833F-1334DF689FFA}" type="slidenum">
              <a:rPr lang="en-US" smtClean="0"/>
              <a:pPr/>
              <a:t>11</a:t>
            </a:fld>
            <a:endParaRPr lang="en-US"/>
          </a:p>
        </p:txBody>
      </p:sp>
    </p:spTree>
    <p:extLst>
      <p:ext uri="{BB962C8B-B14F-4D97-AF65-F5344CB8AC3E}">
        <p14:creationId xmlns:p14="http://schemas.microsoft.com/office/powerpoint/2010/main" val="1215164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42DA46-C25F-4D55-833F-1334DF689FFA}" type="slidenum">
              <a:rPr lang="en-US" smtClean="0"/>
              <a:pPr/>
              <a:t>12</a:t>
            </a:fld>
            <a:endParaRPr lang="en-US"/>
          </a:p>
        </p:txBody>
      </p:sp>
    </p:spTree>
    <p:extLst>
      <p:ext uri="{BB962C8B-B14F-4D97-AF65-F5344CB8AC3E}">
        <p14:creationId xmlns:p14="http://schemas.microsoft.com/office/powerpoint/2010/main" val="12151643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42DA46-C25F-4D55-833F-1334DF689FFA}" type="slidenum">
              <a:rPr lang="en-US" smtClean="0"/>
              <a:pPr/>
              <a:t>13</a:t>
            </a:fld>
            <a:endParaRPr lang="en-US"/>
          </a:p>
        </p:txBody>
      </p:sp>
    </p:spTree>
    <p:extLst>
      <p:ext uri="{BB962C8B-B14F-4D97-AF65-F5344CB8AC3E}">
        <p14:creationId xmlns:p14="http://schemas.microsoft.com/office/powerpoint/2010/main" val="12151643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42DA46-C25F-4D55-833F-1334DF689FFA}" type="slidenum">
              <a:rPr lang="en-US" smtClean="0"/>
              <a:pPr/>
              <a:t>14</a:t>
            </a:fld>
            <a:endParaRPr lang="en-US"/>
          </a:p>
        </p:txBody>
      </p:sp>
    </p:spTree>
    <p:extLst>
      <p:ext uri="{BB962C8B-B14F-4D97-AF65-F5344CB8AC3E}">
        <p14:creationId xmlns:p14="http://schemas.microsoft.com/office/powerpoint/2010/main" val="12151643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endParaRPr lang="en-US" dirty="0"/>
          </a:p>
        </p:txBody>
      </p:sp>
      <p:sp>
        <p:nvSpPr>
          <p:cNvPr id="4" name="Slide Number Placeholder 3"/>
          <p:cNvSpPr>
            <a:spLocks noGrp="1"/>
          </p:cNvSpPr>
          <p:nvPr>
            <p:ph type="sldNum" sz="quarter" idx="10"/>
          </p:nvPr>
        </p:nvSpPr>
        <p:spPr/>
        <p:txBody>
          <a:bodyPr/>
          <a:lstStyle/>
          <a:p>
            <a:fld id="{A142DA46-C25F-4D55-833F-1334DF689FFA}" type="slidenum">
              <a:rPr lang="en-US" smtClean="0"/>
              <a:pPr/>
              <a:t>15</a:t>
            </a:fld>
            <a:endParaRPr lang="en-US"/>
          </a:p>
        </p:txBody>
      </p:sp>
    </p:spTree>
    <p:extLst>
      <p:ext uri="{BB962C8B-B14F-4D97-AF65-F5344CB8AC3E}">
        <p14:creationId xmlns:p14="http://schemas.microsoft.com/office/powerpoint/2010/main" val="36594938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42DA46-C25F-4D55-833F-1334DF689FFA}" type="slidenum">
              <a:rPr lang="en-US" smtClean="0"/>
              <a:pPr/>
              <a:t>16</a:t>
            </a:fld>
            <a:endParaRPr lang="en-US"/>
          </a:p>
        </p:txBody>
      </p:sp>
    </p:spTree>
    <p:extLst>
      <p:ext uri="{BB962C8B-B14F-4D97-AF65-F5344CB8AC3E}">
        <p14:creationId xmlns:p14="http://schemas.microsoft.com/office/powerpoint/2010/main" val="29732164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42DA46-C25F-4D55-833F-1334DF689FFA}" type="slidenum">
              <a:rPr lang="en-US" smtClean="0"/>
              <a:pPr/>
              <a:t>17</a:t>
            </a:fld>
            <a:endParaRPr lang="en-US"/>
          </a:p>
        </p:txBody>
      </p:sp>
    </p:spTree>
    <p:extLst>
      <p:ext uri="{BB962C8B-B14F-4D97-AF65-F5344CB8AC3E}">
        <p14:creationId xmlns:p14="http://schemas.microsoft.com/office/powerpoint/2010/main" val="1863870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42DA46-C25F-4D55-833F-1334DF689FFA}" type="slidenum">
              <a:rPr lang="en-US" smtClean="0"/>
              <a:pPr/>
              <a:t>2</a:t>
            </a:fld>
            <a:endParaRPr lang="en-US"/>
          </a:p>
        </p:txBody>
      </p:sp>
    </p:spTree>
    <p:extLst>
      <p:ext uri="{BB962C8B-B14F-4D97-AF65-F5344CB8AC3E}">
        <p14:creationId xmlns:p14="http://schemas.microsoft.com/office/powerpoint/2010/main" val="3409413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42DA46-C25F-4D55-833F-1334DF689FFA}" type="slidenum">
              <a:rPr lang="en-US" smtClean="0"/>
              <a:pPr/>
              <a:t>3</a:t>
            </a:fld>
            <a:endParaRPr lang="en-US"/>
          </a:p>
        </p:txBody>
      </p:sp>
    </p:spTree>
    <p:extLst>
      <p:ext uri="{BB962C8B-B14F-4D97-AF65-F5344CB8AC3E}">
        <p14:creationId xmlns:p14="http://schemas.microsoft.com/office/powerpoint/2010/main" val="10515748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0BC775-CFFC-4E75-8CA5-D4B1A8510764}" type="slidenum">
              <a:rPr lang="en-US" altLang="en-US" smtClean="0"/>
              <a:pPr/>
              <a:t>4</a:t>
            </a:fld>
            <a:endParaRPr lang="en-US" altLang="en-US"/>
          </a:p>
        </p:txBody>
      </p:sp>
    </p:spTree>
    <p:extLst>
      <p:ext uri="{BB962C8B-B14F-4D97-AF65-F5344CB8AC3E}">
        <p14:creationId xmlns:p14="http://schemas.microsoft.com/office/powerpoint/2010/main" val="3291164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42DA46-C25F-4D55-833F-1334DF689FFA}" type="slidenum">
              <a:rPr lang="en-US" smtClean="0"/>
              <a:pPr/>
              <a:t>5</a:t>
            </a:fld>
            <a:endParaRPr lang="en-US"/>
          </a:p>
        </p:txBody>
      </p:sp>
    </p:spTree>
    <p:extLst>
      <p:ext uri="{BB962C8B-B14F-4D97-AF65-F5344CB8AC3E}">
        <p14:creationId xmlns:p14="http://schemas.microsoft.com/office/powerpoint/2010/main" val="12444604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42DA46-C25F-4D55-833F-1334DF689FFA}" type="slidenum">
              <a:rPr lang="en-US" smtClean="0"/>
              <a:pPr/>
              <a:t>6</a:t>
            </a:fld>
            <a:endParaRPr lang="en-US"/>
          </a:p>
        </p:txBody>
      </p:sp>
    </p:spTree>
    <p:extLst>
      <p:ext uri="{BB962C8B-B14F-4D97-AF65-F5344CB8AC3E}">
        <p14:creationId xmlns:p14="http://schemas.microsoft.com/office/powerpoint/2010/main" val="12432472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A142DA46-C25F-4D55-833F-1334DF689FFA}" type="slidenum">
              <a:rPr lang="en-US" smtClean="0"/>
              <a:pPr/>
              <a:t>7</a:t>
            </a:fld>
            <a:endParaRPr lang="en-US"/>
          </a:p>
        </p:txBody>
      </p:sp>
    </p:spTree>
    <p:extLst>
      <p:ext uri="{BB962C8B-B14F-4D97-AF65-F5344CB8AC3E}">
        <p14:creationId xmlns:p14="http://schemas.microsoft.com/office/powerpoint/2010/main" val="6224325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42DA46-C25F-4D55-833F-1334DF689FFA}" type="slidenum">
              <a:rPr lang="en-US" smtClean="0"/>
              <a:pPr/>
              <a:t>8</a:t>
            </a:fld>
            <a:endParaRPr lang="en-US"/>
          </a:p>
        </p:txBody>
      </p:sp>
    </p:spTree>
    <p:extLst>
      <p:ext uri="{BB962C8B-B14F-4D97-AF65-F5344CB8AC3E}">
        <p14:creationId xmlns:p14="http://schemas.microsoft.com/office/powerpoint/2010/main" val="12151643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142DA46-C25F-4D55-833F-1334DF689FFA}" type="slidenum">
              <a:rPr lang="en-US" smtClean="0"/>
              <a:pPr/>
              <a:t>9</a:t>
            </a:fld>
            <a:endParaRPr lang="en-US"/>
          </a:p>
        </p:txBody>
      </p:sp>
    </p:spTree>
    <p:extLst>
      <p:ext uri="{BB962C8B-B14F-4D97-AF65-F5344CB8AC3E}">
        <p14:creationId xmlns:p14="http://schemas.microsoft.com/office/powerpoint/2010/main" val="12151643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lvl1pPr>
              <a:defRPr/>
            </a:lvl1pPr>
          </a:lstStyle>
          <a:p>
            <a:fld id="{B4ECC80B-1C86-4383-93A4-D1647C7572D6}" type="datetimeFigureOut">
              <a:rPr lang="en-US"/>
              <a:pPr/>
              <a:t>11/8/2023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ADD47D5D-F8BD-47F4-B6C0-1A42904892D4}"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B2D0953F-551B-4773-8971-AE47966C4991}" type="datetimeFigureOut">
              <a:rPr lang="en-US"/>
              <a:pPr/>
              <a:t>11/8/2023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A45B676A-A6BA-4B6B-AA06-5A6F4517F64F}"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91695B21-9140-40BB-B625-5053AAFDA06B}" type="datetimeFigureOut">
              <a:rPr lang="en-US"/>
              <a:pPr/>
              <a:t>11/8/2023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8F493287-15F0-4309-9488-C5F96451FC8B}"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cSld name="5_Blank">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Light">
    <p:bg>
      <p:bgPr>
        <a:blipFill dpi="0" rotWithShape="0">
          <a:blip r:embed="rId2"/>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Blank, No Background">
    <p:spTree>
      <p:nvGrpSpPr>
        <p:cNvPr id="1" name=""/>
        <p:cNvGrpSpPr/>
        <p:nvPr/>
      </p:nvGrpSpPr>
      <p:grpSpPr>
        <a:xfrm>
          <a:off x="0" y="0"/>
          <a:ext cx="0" cy="0"/>
          <a:chOff x="0" y="0"/>
          <a:chExt cx="0" cy="0"/>
        </a:xfrm>
      </p:grpSpPr>
      <p:sp>
        <p:nvSpPr>
          <p:cNvPr id="2" name="Slide Number Placeholder 2"/>
          <p:cNvSpPr>
            <a:spLocks noGrp="1"/>
          </p:cNvSpPr>
          <p:nvPr>
            <p:ph type="sldNum" sz="quarter" idx="10"/>
          </p:nvPr>
        </p:nvSpPr>
        <p:spPr/>
        <p:txBody>
          <a:bodyPr/>
          <a:lstStyle>
            <a:lvl1pPr>
              <a:defRPr/>
            </a:lvl1pPr>
          </a:lstStyle>
          <a:p>
            <a:fld id="{60D3798A-FE99-43C9-B450-FEC236CE7FE9}" type="slidenum">
              <a:rPr lang="en-US" altLang="en-US"/>
              <a:pPr/>
              <a:t>‹#›</a:t>
            </a:fld>
            <a:endParaRPr lang="en-US" altLang="en-US"/>
          </a:p>
        </p:txBody>
      </p:sp>
    </p:spTree>
    <p:extLst>
      <p:ext uri="{BB962C8B-B14F-4D97-AF65-F5344CB8AC3E}">
        <p14:creationId xmlns:p14="http://schemas.microsoft.com/office/powerpoint/2010/main" val="2009065004"/>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lvl1pPr>
              <a:defRPr/>
            </a:lvl1pPr>
          </a:lstStyle>
          <a:p>
            <a:fld id="{ED90810C-6071-42B8-8108-C40563EC4370}" type="datetimeFigureOut">
              <a:rPr lang="en-US"/>
              <a:pPr/>
              <a:t>11/8/2023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78E779BD-5373-4384-B943-0884B7FE9F9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lvl1pPr>
          </a:lstStyle>
          <a:p>
            <a:fld id="{EDDD386A-0DFE-4A49-8DCD-DE27F6B50D65}" type="datetimeFigureOut">
              <a:rPr lang="en-US"/>
              <a:pPr/>
              <a:t>11/8/2023</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fld id="{0FCF61A0-263D-4A64-9A15-43D76CBFC116}"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a:lstStyle>
            <a:lvl1pPr>
              <a:defRPr/>
            </a:lvl1pPr>
          </a:lstStyle>
          <a:p>
            <a:fld id="{1573EB14-6302-4533-B2D9-A1B2444FF8ED}" type="datetimeFigureOut">
              <a:rPr lang="en-US"/>
              <a:pPr/>
              <a:t>11/8/2023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CC764E58-3A77-424E-BAEC-2E3AA7B00A7E}"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p:cNvSpPr>
            <a:spLocks noGrp="1"/>
          </p:cNvSpPr>
          <p:nvPr>
            <p:ph type="dt" sz="half" idx="10"/>
          </p:nvPr>
        </p:nvSpPr>
        <p:spPr/>
        <p:txBody>
          <a:bodyPr/>
          <a:lstStyle>
            <a:lvl1pPr>
              <a:defRPr/>
            </a:lvl1pPr>
          </a:lstStyle>
          <a:p>
            <a:fld id="{EBEC55D4-8F25-4659-819C-B0FEDF04ED04}" type="datetimeFigureOut">
              <a:rPr lang="en-US"/>
              <a:pPr/>
              <a:t>11/8/2023</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fld id="{C3C91406-A7AE-4480-8559-8B90ADF0CDC1}"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p:cNvSpPr>
            <a:spLocks noGrp="1"/>
          </p:cNvSpPr>
          <p:nvPr>
            <p:ph type="dt" sz="half" idx="10"/>
          </p:nvPr>
        </p:nvSpPr>
        <p:spPr/>
        <p:txBody>
          <a:bodyPr/>
          <a:lstStyle>
            <a:lvl1pPr>
              <a:defRPr/>
            </a:lvl1pPr>
          </a:lstStyle>
          <a:p>
            <a:fld id="{1F749CBA-E669-45F8-98E3-A44126B0D1F5}" type="datetimeFigureOut">
              <a:rPr lang="en-US"/>
              <a:pPr/>
              <a:t>11/8/2023</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fld id="{9A65A655-26CA-4387-A0BD-25E94425F822}"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982CA30A-0B54-4CC8-89D0-D001B9ABF2F9}" type="datetimeFigureOut">
              <a:rPr lang="en-US"/>
              <a:pPr/>
              <a:t>11/8/2023</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fld id="{9F1FD59F-0EBE-4196-8D14-5AC294A5FF4C}"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55FD9B0B-361C-4776-8612-790A265ECC0A}" type="datetimeFigureOut">
              <a:rPr lang="en-US"/>
              <a:pPr/>
              <a:t>11/8/2023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40523EB0-EFA5-435D-AD19-3CDA067438D6}"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p:txBody>
          <a:bodyPr/>
          <a:lstStyle>
            <a:lvl1pPr>
              <a:defRPr/>
            </a:lvl1pPr>
          </a:lstStyle>
          <a:p>
            <a:fld id="{F0B1D13D-A1E0-480C-96AB-DA62DC4D2838}" type="datetimeFigureOut">
              <a:rPr lang="en-US"/>
              <a:pPr/>
              <a:t>11/8/2023</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fld id="{78652613-DF8A-4C09-BE2D-087C094A7B43}"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06375"/>
            <a:ext cx="8229600"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027" name="Text Placeholder 2"/>
          <p:cNvSpPr>
            <a:spLocks noGrp="1"/>
          </p:cNvSpPr>
          <p:nvPr>
            <p:ph type="body" idx="1"/>
          </p:nvPr>
        </p:nvSpPr>
        <p:spPr bwMode="auto">
          <a:xfrm>
            <a:off x="457200" y="1200150"/>
            <a:ext cx="8229600" cy="33940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defRPr>
            </a:lvl1pPr>
          </a:lstStyle>
          <a:p>
            <a:fld id="{589C0C73-6933-4A8D-AA05-D7BB98067A11}" type="datetimeFigureOut">
              <a:rPr lang="en-US"/>
              <a:pPr/>
              <a:t>11/8/2023</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fontAlgn="auto">
              <a:spcBef>
                <a:spcPts val="0"/>
              </a:spcBef>
              <a:spcAft>
                <a:spcPts val="0"/>
              </a:spcAft>
              <a:defRPr sz="1200">
                <a:solidFill>
                  <a:schemeClr val="tx1">
                    <a:tint val="75000"/>
                  </a:schemeClr>
                </a:solidFill>
                <a:latin typeface="+mn-lt"/>
                <a:ea typeface="+mn-ea"/>
                <a:cs typeface="+mn-cs"/>
              </a:defRPr>
            </a:lvl1pPr>
          </a:lstStyle>
          <a:p>
            <a:pPr>
              <a:defRPr/>
            </a:pPr>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36864F0C-2056-4502-9799-D995B244B11B}"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34" r:id="rId1"/>
    <p:sldLayoutId id="2147483735" r:id="rId2"/>
    <p:sldLayoutId id="2147483736" r:id="rId3"/>
    <p:sldLayoutId id="2147483737" r:id="rId4"/>
    <p:sldLayoutId id="2147483738" r:id="rId5"/>
    <p:sldLayoutId id="2147483739" r:id="rId6"/>
    <p:sldLayoutId id="2147483740" r:id="rId7"/>
    <p:sldLayoutId id="2147483741" r:id="rId8"/>
    <p:sldLayoutId id="2147483742" r:id="rId9"/>
    <p:sldLayoutId id="2147483743" r:id="rId10"/>
    <p:sldLayoutId id="2147483744" r:id="rId11"/>
  </p:sldLayoutIdLst>
  <p:txStyles>
    <p:titleStyle>
      <a:lvl1pPr algn="ctr" defTabSz="457200"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2pPr>
      <a:lvl3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3pPr>
      <a:lvl4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4pPr>
      <a:lvl5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5pPr>
      <a:lvl6pPr marL="4572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14" name="Title Placeholder 1"/>
          <p:cNvSpPr>
            <a:spLocks noGrp="1"/>
          </p:cNvSpPr>
          <p:nvPr>
            <p:ph type="title"/>
          </p:nvPr>
        </p:nvSpPr>
        <p:spPr bwMode="auto">
          <a:xfrm>
            <a:off x="457200" y="206375"/>
            <a:ext cx="8229600" cy="85725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p>
        </p:txBody>
      </p:sp>
      <p:sp>
        <p:nvSpPr>
          <p:cNvPr id="13315" name="Text Placeholder 2"/>
          <p:cNvSpPr>
            <a:spLocks noGrp="1"/>
          </p:cNvSpPr>
          <p:nvPr>
            <p:ph type="body" idx="1"/>
          </p:nvPr>
        </p:nvSpPr>
        <p:spPr bwMode="auto">
          <a:xfrm>
            <a:off x="457200" y="1200150"/>
            <a:ext cx="8229600" cy="33940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4637"/>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defRPr>
            </a:lvl1pPr>
          </a:lstStyle>
          <a:p>
            <a:fld id="{2D9C9484-C971-484B-9DDD-F8E0585D2E7A}" type="datetimeFigureOut">
              <a:rPr lang="en-US"/>
              <a:pPr/>
              <a:t>11/8/2023</a:t>
            </a:fld>
            <a:endParaRPr lang="en-US"/>
          </a:p>
        </p:txBody>
      </p:sp>
      <p:sp>
        <p:nvSpPr>
          <p:cNvPr id="5" name="Footer Placeholder 4"/>
          <p:cNvSpPr>
            <a:spLocks noGrp="1"/>
          </p:cNvSpPr>
          <p:nvPr>
            <p:ph type="ftr" sz="quarter" idx="3"/>
          </p:nvPr>
        </p:nvSpPr>
        <p:spPr>
          <a:xfrm>
            <a:off x="3124200" y="4767263"/>
            <a:ext cx="2895600" cy="274637"/>
          </a:xfrm>
          <a:prstGeom prst="rect">
            <a:avLst/>
          </a:prstGeom>
        </p:spPr>
        <p:txBody>
          <a:bodyPr vert="horz" lIns="91440" tIns="45720" rIns="91440" bIns="45720" rtlCol="0" anchor="ctr"/>
          <a:lstStyle>
            <a:lvl1pPr algn="ctr" fontAlgn="auto">
              <a:spcBef>
                <a:spcPts val="0"/>
              </a:spcBef>
              <a:spcAft>
                <a:spcPts val="0"/>
              </a:spcAft>
              <a:defRPr sz="1200">
                <a:solidFill>
                  <a:prstClr val="black">
                    <a:tint val="75000"/>
                  </a:prstClr>
                </a:solidFill>
                <a:latin typeface="Calibri"/>
                <a:ea typeface="+mn-ea"/>
                <a:cs typeface="+mn-cs"/>
              </a:defRPr>
            </a:lvl1pPr>
          </a:lstStyle>
          <a:p>
            <a:pPr>
              <a:defRPr/>
            </a:pPr>
            <a:endParaRPr lang="en-US"/>
          </a:p>
        </p:txBody>
      </p:sp>
      <p:sp>
        <p:nvSpPr>
          <p:cNvPr id="6" name="Slide Number Placeholder 5"/>
          <p:cNvSpPr>
            <a:spLocks noGrp="1"/>
          </p:cNvSpPr>
          <p:nvPr>
            <p:ph type="sldNum" sz="quarter" idx="4"/>
          </p:nvPr>
        </p:nvSpPr>
        <p:spPr>
          <a:xfrm>
            <a:off x="6553200" y="4767263"/>
            <a:ext cx="2133600" cy="274637"/>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8668761B-A04D-455A-9F22-1D5E020C3CC9}"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Lst>
  <p:txStyles>
    <p:titleStyle>
      <a:lvl1pPr algn="ctr" defTabSz="457200" rtl="0" eaLnBrk="0" fontAlgn="base" hangingPunct="0">
        <a:spcBef>
          <a:spcPct val="0"/>
        </a:spcBef>
        <a:spcAft>
          <a:spcPct val="0"/>
        </a:spcAft>
        <a:defRPr sz="4400" kern="1200">
          <a:solidFill>
            <a:schemeClr val="tx1"/>
          </a:solidFill>
          <a:latin typeface="+mj-lt"/>
          <a:ea typeface="ＭＳ Ｐゴシック" charset="0"/>
          <a:cs typeface="ＭＳ Ｐゴシック" charset="0"/>
        </a:defRPr>
      </a:lvl1pPr>
      <a:lvl2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2pPr>
      <a:lvl3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3pPr>
      <a:lvl4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4pPr>
      <a:lvl5pPr algn="ctr" defTabSz="457200" rtl="0" eaLnBrk="0" fontAlgn="base" hangingPunct="0">
        <a:spcBef>
          <a:spcPct val="0"/>
        </a:spcBef>
        <a:spcAft>
          <a:spcPct val="0"/>
        </a:spcAft>
        <a:defRPr sz="4400">
          <a:solidFill>
            <a:schemeClr val="tx1"/>
          </a:solidFill>
          <a:latin typeface="Calibri" charset="0"/>
          <a:ea typeface="ＭＳ Ｐゴシック" charset="0"/>
          <a:cs typeface="ＭＳ Ｐゴシック" charset="0"/>
        </a:defRPr>
      </a:lvl5pPr>
      <a:lvl6pPr marL="4572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6pPr>
      <a:lvl7pPr marL="9144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7pPr>
      <a:lvl8pPr marL="13716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8pPr>
      <a:lvl9pPr marL="1828800" algn="ctr" defTabSz="457200" rtl="0" fontAlgn="base">
        <a:spcBef>
          <a:spcPct val="0"/>
        </a:spcBef>
        <a:spcAft>
          <a:spcPct val="0"/>
        </a:spcAft>
        <a:defRPr sz="4400">
          <a:solidFill>
            <a:schemeClr val="tx1"/>
          </a:solidFill>
          <a:latin typeface="Calibri" charset="0"/>
          <a:ea typeface="ＭＳ Ｐゴシック" charset="0"/>
          <a:cs typeface="ＭＳ Ｐゴシック" charset="0"/>
        </a:defRPr>
      </a:lvl9pPr>
    </p:titleStyle>
    <p:bodyStyle>
      <a:lvl1pPr marL="342900" indent="-342900" algn="l" defTabSz="457200" rtl="0" eaLnBrk="0" fontAlgn="base" hangingPunct="0">
        <a:spcBef>
          <a:spcPct val="20000"/>
        </a:spcBef>
        <a:spcAft>
          <a:spcPct val="0"/>
        </a:spcAft>
        <a:buFont typeface="Arial" pitchFamily="34" charset="0"/>
        <a:buChar char="•"/>
        <a:defRPr sz="3200" kern="1200">
          <a:solidFill>
            <a:schemeClr val="tx1"/>
          </a:solidFill>
          <a:latin typeface="+mn-lt"/>
          <a:ea typeface="ＭＳ Ｐゴシック" charset="0"/>
          <a:cs typeface="ＭＳ Ｐゴシック" charset="0"/>
        </a:defRPr>
      </a:lvl1pPr>
      <a:lvl2pPr marL="742950" indent="-285750" algn="l" defTabSz="457200" rtl="0" eaLnBrk="0" fontAlgn="base" hangingPunct="0">
        <a:spcBef>
          <a:spcPct val="20000"/>
        </a:spcBef>
        <a:spcAft>
          <a:spcPct val="0"/>
        </a:spcAft>
        <a:buFont typeface="Arial" pitchFamily="34" charset="0"/>
        <a:buChar char="–"/>
        <a:defRPr sz="2800" kern="1200">
          <a:solidFill>
            <a:schemeClr val="tx1"/>
          </a:solidFill>
          <a:latin typeface="+mn-lt"/>
          <a:ea typeface="ＭＳ Ｐゴシック" charset="0"/>
          <a:cs typeface="+mn-cs"/>
        </a:defRPr>
      </a:lvl2pPr>
      <a:lvl3pPr marL="1143000" indent="-228600" algn="l" defTabSz="457200" rtl="0" eaLnBrk="0" fontAlgn="base" hangingPunct="0">
        <a:spcBef>
          <a:spcPct val="20000"/>
        </a:spcBef>
        <a:spcAft>
          <a:spcPct val="0"/>
        </a:spcAft>
        <a:buFont typeface="Arial" pitchFamily="34" charset="0"/>
        <a:buChar char="•"/>
        <a:defRPr sz="2400" kern="1200">
          <a:solidFill>
            <a:schemeClr val="tx1"/>
          </a:solidFill>
          <a:latin typeface="+mn-lt"/>
          <a:ea typeface="ＭＳ Ｐゴシック" charset="0"/>
          <a:cs typeface="+mn-cs"/>
        </a:defRPr>
      </a:lvl3pPr>
      <a:lvl4pPr marL="16002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4pPr>
      <a:lvl5pPr marL="2057400" indent="-228600" algn="l" defTabSz="457200" rtl="0" eaLnBrk="0" fontAlgn="base" hangingPunct="0">
        <a:spcBef>
          <a:spcPct val="20000"/>
        </a:spcBef>
        <a:spcAft>
          <a:spcPct val="0"/>
        </a:spcAft>
        <a:buFont typeface="Arial" pitchFamily="34" charset="0"/>
        <a:buChar char="»"/>
        <a:defRPr sz="2000" kern="1200">
          <a:solidFill>
            <a:schemeClr val="tx1"/>
          </a:solidFill>
          <a:latin typeface="+mn-lt"/>
          <a:ea typeface="ＭＳ Ｐゴシック" charset="0"/>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hyperlink" Target="http://www.isfahanplus.ir/" TargetMode="External"/><Relationship Id="rId2" Type="http://schemas.openxmlformats.org/officeDocument/2006/relationships/notesSlide" Target="../notesSlides/notesSlide17.xml"/><Relationship Id="rId1" Type="http://schemas.openxmlformats.org/officeDocument/2006/relationships/slideLayout" Target="../slideLayouts/slideLayout17.xml"/><Relationship Id="rId5" Type="http://schemas.openxmlformats.org/officeDocument/2006/relationships/hyperlink" Target="http://slideshare.net/mahdinasseri"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l="24838" t="21029" r="13900" b="71377"/>
          <a:stretch/>
        </p:blipFill>
        <p:spPr>
          <a:xfrm>
            <a:off x="2438400" y="2386149"/>
            <a:ext cx="5601810" cy="390618"/>
          </a:xfrm>
          <a:prstGeom prst="rect">
            <a:avLst/>
          </a:prstGeom>
        </p:spPr>
      </p:pic>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4838" t="21029" r="13900" b="71377"/>
          <a:stretch/>
        </p:blipFill>
        <p:spPr>
          <a:xfrm>
            <a:off x="2308194" y="1603329"/>
            <a:ext cx="5601810" cy="390618"/>
          </a:xfrm>
          <a:prstGeom prst="rect">
            <a:avLst/>
          </a:prstGeom>
        </p:spPr>
      </p:pic>
      <p:sp>
        <p:nvSpPr>
          <p:cNvPr id="4" name="Rectangle 3"/>
          <p:cNvSpPr/>
          <p:nvPr/>
        </p:nvSpPr>
        <p:spPr>
          <a:xfrm>
            <a:off x="2438400" y="1423366"/>
            <a:ext cx="5338354" cy="707886"/>
          </a:xfrm>
          <a:prstGeom prst="rect">
            <a:avLst/>
          </a:prstGeom>
        </p:spPr>
        <p:txBody>
          <a:bodyPr wrap="square">
            <a:spAutoFit/>
          </a:bodyPr>
          <a:lstStyle/>
          <a:p>
            <a:pPr algn="ctr" rtl="1"/>
            <a:r>
              <a:rPr lang="fa-IR" sz="4000" dirty="0">
                <a:solidFill>
                  <a:schemeClr val="bg1"/>
                </a:solidFill>
                <a:latin typeface="A Rezvan" pitchFamily="2" charset="-78"/>
                <a:cs typeface="B Yekan" pitchFamily="2" charset="-78"/>
              </a:rPr>
              <a:t>قالب نقشه محتوی</a:t>
            </a:r>
            <a:endParaRPr lang="en-US" sz="4000" dirty="0">
              <a:solidFill>
                <a:schemeClr val="bg1"/>
              </a:solidFill>
              <a:latin typeface="A Rezvan" pitchFamily="2" charset="-78"/>
              <a:cs typeface="B Yekan" pitchFamily="2" charset="-78"/>
            </a:endParaRPr>
          </a:p>
        </p:txBody>
      </p:sp>
      <p:sp>
        <p:nvSpPr>
          <p:cNvPr id="5" name="Rectangle 4"/>
          <p:cNvSpPr/>
          <p:nvPr/>
        </p:nvSpPr>
        <p:spPr>
          <a:xfrm>
            <a:off x="2438400" y="2386149"/>
            <a:ext cx="5338354" cy="338554"/>
          </a:xfrm>
          <a:prstGeom prst="rect">
            <a:avLst/>
          </a:prstGeom>
        </p:spPr>
        <p:txBody>
          <a:bodyPr wrap="square">
            <a:spAutoFit/>
          </a:bodyPr>
          <a:lstStyle/>
          <a:p>
            <a:pPr algn="ctr" rtl="1"/>
            <a:r>
              <a:rPr lang="fa-IR" sz="1600" dirty="0">
                <a:solidFill>
                  <a:schemeClr val="bg1"/>
                </a:solidFill>
                <a:cs typeface="B Koodak" pitchFamily="2" charset="-78"/>
              </a:rPr>
              <a:t>تولید محتوای هدفمند با استفاده از پرسونای خریدار و مراحل چرخه حیات</a:t>
            </a:r>
            <a:endParaRPr lang="en-US" sz="1600" dirty="0">
              <a:solidFill>
                <a:schemeClr val="bg1"/>
              </a:solidFill>
              <a:cs typeface="B Koodak" pitchFamily="2" charset="-78"/>
            </a:endParaRPr>
          </a:p>
        </p:txBody>
      </p:sp>
      <p:sp>
        <p:nvSpPr>
          <p:cNvPr id="8" name="Rectangle 7"/>
          <p:cNvSpPr/>
          <p:nvPr/>
        </p:nvSpPr>
        <p:spPr>
          <a:xfrm>
            <a:off x="7184571" y="3926193"/>
            <a:ext cx="1010341" cy="253916"/>
          </a:xfrm>
          <a:prstGeom prst="rect">
            <a:avLst/>
          </a:prstGeom>
        </p:spPr>
        <p:txBody>
          <a:bodyPr wrap="square">
            <a:spAutoFit/>
          </a:bodyPr>
          <a:lstStyle/>
          <a:p>
            <a:pPr algn="r" rtl="1"/>
            <a:r>
              <a:rPr lang="fa-IR" sz="1050" dirty="0">
                <a:solidFill>
                  <a:schemeClr val="bg1"/>
                </a:solidFill>
                <a:cs typeface="B Yekan" pitchFamily="2" charset="-78"/>
              </a:rPr>
              <a:t>منبع: هاب‌اسپات</a:t>
            </a:r>
            <a:endParaRPr lang="en-US" sz="1050" dirty="0">
              <a:solidFill>
                <a:schemeClr val="bg1"/>
              </a:solidFill>
              <a:cs typeface="B Yekan" pitchFamily="2" charset="-78"/>
            </a:endParaRPr>
          </a:p>
        </p:txBody>
      </p:sp>
      <p:sp>
        <p:nvSpPr>
          <p:cNvPr id="9" name="Rectangle 8"/>
          <p:cNvSpPr/>
          <p:nvPr/>
        </p:nvSpPr>
        <p:spPr>
          <a:xfrm>
            <a:off x="905690" y="4302035"/>
            <a:ext cx="8238309" cy="769441"/>
          </a:xfrm>
          <a:prstGeom prst="rect">
            <a:avLst/>
          </a:prstGeom>
        </p:spPr>
        <p:txBody>
          <a:bodyPr wrap="square">
            <a:spAutoFit/>
          </a:bodyPr>
          <a:lstStyle/>
          <a:p>
            <a:pPr rtl="1"/>
            <a:r>
              <a:rPr lang="fa-IR" dirty="0">
                <a:cs typeface="B Yekan" pitchFamily="2" charset="-78"/>
              </a:rPr>
              <a:t>مهدی ناصری</a:t>
            </a:r>
          </a:p>
          <a:p>
            <a:pPr rtl="1"/>
            <a:r>
              <a:rPr lang="fa-IR" sz="1400" dirty="0">
                <a:cs typeface="B Yekan" pitchFamily="2" charset="-78"/>
              </a:rPr>
              <a:t>مدیر توسعه کسب و کار عکس‌پرینت</a:t>
            </a:r>
          </a:p>
          <a:p>
            <a:pPr rtl="1"/>
            <a:r>
              <a:rPr lang="en-US" sz="1200" dirty="0">
                <a:cs typeface="B Yekan" pitchFamily="2" charset="-78"/>
              </a:rPr>
              <a:t>Slideshare.net/</a:t>
            </a:r>
            <a:r>
              <a:rPr lang="en-US" sz="1200" dirty="0" err="1">
                <a:cs typeface="B Yekan" pitchFamily="2" charset="-78"/>
              </a:rPr>
              <a:t>mahdinasseri</a:t>
            </a:r>
            <a:endParaRPr lang="en-US" sz="1200" dirty="0">
              <a:cs typeface="B Yekan" pitchFamily="2" charset="-78"/>
            </a:endParaRPr>
          </a:p>
        </p:txBody>
      </p:sp>
      <p:sp>
        <p:nvSpPr>
          <p:cNvPr id="10" name="Rectangle 9"/>
          <p:cNvSpPr/>
          <p:nvPr/>
        </p:nvSpPr>
        <p:spPr>
          <a:xfrm>
            <a:off x="5756512" y="4857750"/>
            <a:ext cx="2667000" cy="261610"/>
          </a:xfrm>
          <a:prstGeom prst="rect">
            <a:avLst/>
          </a:prstGeom>
        </p:spPr>
        <p:txBody>
          <a:bodyPr wrap="square">
            <a:spAutoFit/>
          </a:bodyPr>
          <a:lstStyle/>
          <a:p>
            <a:pPr algn="ctr" rtl="1"/>
            <a:r>
              <a:rPr lang="fa-IR" sz="1050" dirty="0">
                <a:cs typeface="B Koodak" pitchFamily="2" charset="-78"/>
              </a:rPr>
              <a:t>این مقاله را در سایت اصفهان‌پلاس منتشر کرده‌ام</a:t>
            </a:r>
            <a:endParaRPr lang="en-US" sz="1050" dirty="0">
              <a:cs typeface="B Koodak" pitchFamily="2" charset="-78"/>
            </a:endParaRPr>
          </a:p>
        </p:txBody>
      </p:sp>
      <p:pic>
        <p:nvPicPr>
          <p:cNvPr id="11" name="Picture 2" descr="اصفهان پلاس"/>
          <p:cNvPicPr>
            <a:picLocks noChangeAspect="1" noChangeArrowheads="1"/>
          </p:cNvPicPr>
          <p:nvPr/>
        </p:nvPicPr>
        <p:blipFill>
          <a:blip r:embed="rId4"/>
          <a:srcRect/>
          <a:stretch>
            <a:fillRect/>
          </a:stretch>
        </p:blipFill>
        <p:spPr bwMode="auto">
          <a:xfrm>
            <a:off x="5985112" y="4292040"/>
            <a:ext cx="2209800" cy="565709"/>
          </a:xfrm>
          <a:prstGeom prst="rect">
            <a:avLst/>
          </a:prstGeom>
          <a:noFill/>
        </p:spPr>
      </p:pic>
    </p:spTree>
    <p:extLst>
      <p:ext uri="{BB962C8B-B14F-4D97-AF65-F5344CB8AC3E}">
        <p14:creationId xmlns:p14="http://schemas.microsoft.com/office/powerpoint/2010/main" val="41565501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 descr="C:\Documents and Settings\Administrator\Desktop\Content Mapping Template-fa.png"/>
          <p:cNvPicPr>
            <a:picLocks noChangeAspect="1" noChangeArrowheads="1"/>
          </p:cNvPicPr>
          <p:nvPr/>
        </p:nvPicPr>
        <p:blipFill>
          <a:blip r:embed="rId3"/>
          <a:srcRect/>
          <a:stretch>
            <a:fillRect/>
          </a:stretch>
        </p:blipFill>
        <p:spPr bwMode="auto">
          <a:xfrm>
            <a:off x="3305" y="-1"/>
            <a:ext cx="9140695" cy="5146055"/>
          </a:xfrm>
          <a:prstGeom prst="rect">
            <a:avLst/>
          </a:prstGeom>
          <a:noFill/>
        </p:spPr>
      </p:pic>
      <p:sp>
        <p:nvSpPr>
          <p:cNvPr id="3" name="Rectangle 2"/>
          <p:cNvSpPr/>
          <p:nvPr/>
        </p:nvSpPr>
        <p:spPr>
          <a:xfrm>
            <a:off x="6716682" y="1251671"/>
            <a:ext cx="2144684" cy="461665"/>
          </a:xfrm>
          <a:prstGeom prst="rect">
            <a:avLst/>
          </a:prstGeom>
        </p:spPr>
        <p:txBody>
          <a:bodyPr wrap="square">
            <a:spAutoFit/>
          </a:bodyPr>
          <a:lstStyle/>
          <a:p>
            <a:pPr algn="ctr" rtl="1"/>
            <a:r>
              <a:rPr lang="fa-IR" sz="2400" b="1" dirty="0">
                <a:solidFill>
                  <a:srgbClr val="C00000"/>
                </a:solidFill>
                <a:cs typeface="A Chamran" panose="00000400000000000000" pitchFamily="2" charset="-78"/>
              </a:rPr>
              <a:t>رسول مرادی</a:t>
            </a:r>
            <a:endParaRPr lang="en-US" sz="2400" b="1" dirty="0">
              <a:solidFill>
                <a:srgbClr val="C00000"/>
              </a:solidFill>
              <a:cs typeface="A Chamran" panose="00000400000000000000" pitchFamily="2" charset="-78"/>
            </a:endParaRPr>
          </a:p>
        </p:txBody>
      </p:sp>
      <p:grpSp>
        <p:nvGrpSpPr>
          <p:cNvPr id="4" name="Group 1"/>
          <p:cNvGrpSpPr>
            <a:grpSpLocks/>
          </p:cNvGrpSpPr>
          <p:nvPr/>
        </p:nvGrpSpPr>
        <p:grpSpPr bwMode="auto">
          <a:xfrm>
            <a:off x="8354291" y="790006"/>
            <a:ext cx="406400" cy="461665"/>
            <a:chOff x="1954591" y="754877"/>
            <a:chExt cx="406400" cy="461665"/>
          </a:xfrm>
        </p:grpSpPr>
        <p:sp>
          <p:nvSpPr>
            <p:cNvPr id="5" name="Oval 4"/>
            <p:cNvSpPr>
              <a:spLocks noChangeArrowheads="1"/>
            </p:cNvSpPr>
            <p:nvPr/>
          </p:nvSpPr>
          <p:spPr bwMode="auto">
            <a:xfrm>
              <a:off x="1954591" y="797729"/>
              <a:ext cx="406400" cy="406400"/>
            </a:xfrm>
            <a:prstGeom prst="ellipse">
              <a:avLst/>
            </a:prstGeom>
            <a:solidFill>
              <a:srgbClr val="E46C0A"/>
            </a:solidFill>
            <a:ln w="9525">
              <a:noFill/>
              <a:round/>
              <a:headEnd/>
              <a:tailEnd/>
            </a:ln>
            <a:effectLst>
              <a:outerShdw dist="23000" dir="5400000" rotWithShape="0">
                <a:srgbClr val="80808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endParaRPr>
            </a:p>
          </p:txBody>
        </p:sp>
        <p:sp>
          <p:nvSpPr>
            <p:cNvPr id="6" name="TextBox 9"/>
            <p:cNvSpPr txBox="1">
              <a:spLocks noChangeArrowheads="1"/>
            </p:cNvSpPr>
            <p:nvPr/>
          </p:nvSpPr>
          <p:spPr bwMode="auto">
            <a:xfrm>
              <a:off x="1993638" y="754877"/>
              <a:ext cx="267524" cy="461665"/>
            </a:xfrm>
            <a:prstGeom prst="rect">
              <a:avLst/>
            </a:prstGeom>
            <a:noFill/>
            <a:ln w="9525">
              <a:noFill/>
              <a:miter lim="800000"/>
              <a:headEnd/>
              <a:tailEnd/>
            </a:ln>
          </p:spPr>
          <p:txBody>
            <a:bodyPr>
              <a:spAutoFit/>
            </a:bodyPr>
            <a:lstStyle/>
            <a:p>
              <a:r>
                <a:rPr lang="fa-IR" sz="2400" b="1" dirty="0">
                  <a:solidFill>
                    <a:schemeClr val="bg1"/>
                  </a:solidFill>
                  <a:latin typeface="Helvetica" charset="0"/>
                  <a:cs typeface="B Yekan" pitchFamily="2" charset="-78"/>
                </a:rPr>
                <a:t>1</a:t>
              </a:r>
              <a:endParaRPr lang="en-US" sz="2400" b="1" dirty="0">
                <a:solidFill>
                  <a:srgbClr val="523F38"/>
                </a:solidFill>
                <a:latin typeface="Helvetica" charset="0"/>
                <a:cs typeface="B Yekan" pitchFamily="2" charset="-78"/>
              </a:endParaRPr>
            </a:p>
          </p:txBody>
        </p:sp>
      </p:grpSp>
    </p:spTree>
    <p:extLst>
      <p:ext uri="{BB962C8B-B14F-4D97-AF65-F5344CB8AC3E}">
        <p14:creationId xmlns:p14="http://schemas.microsoft.com/office/powerpoint/2010/main" val="2362404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 descr="C:\Documents and Settings\Administrator\Desktop\Content Mapping Template-fa.png"/>
          <p:cNvPicPr>
            <a:picLocks noChangeAspect="1" noChangeArrowheads="1"/>
          </p:cNvPicPr>
          <p:nvPr/>
        </p:nvPicPr>
        <p:blipFill>
          <a:blip r:embed="rId3"/>
          <a:srcRect/>
          <a:stretch>
            <a:fillRect/>
          </a:stretch>
        </p:blipFill>
        <p:spPr bwMode="auto">
          <a:xfrm>
            <a:off x="3305" y="-1"/>
            <a:ext cx="9140695" cy="5146055"/>
          </a:xfrm>
          <a:prstGeom prst="rect">
            <a:avLst/>
          </a:prstGeom>
          <a:noFill/>
        </p:spPr>
      </p:pic>
      <p:sp>
        <p:nvSpPr>
          <p:cNvPr id="3" name="Rectangle 2"/>
          <p:cNvSpPr/>
          <p:nvPr/>
        </p:nvSpPr>
        <p:spPr>
          <a:xfrm>
            <a:off x="6716682" y="1251671"/>
            <a:ext cx="2144684" cy="461665"/>
          </a:xfrm>
          <a:prstGeom prst="rect">
            <a:avLst/>
          </a:prstGeom>
        </p:spPr>
        <p:txBody>
          <a:bodyPr wrap="square">
            <a:spAutoFit/>
          </a:bodyPr>
          <a:lstStyle/>
          <a:p>
            <a:pPr algn="ctr" rtl="1"/>
            <a:r>
              <a:rPr lang="fa-IR" sz="2400" b="1" dirty="0">
                <a:solidFill>
                  <a:srgbClr val="C00000"/>
                </a:solidFill>
                <a:cs typeface="Dast Nevis" pitchFamily="66" charset="-78"/>
              </a:rPr>
              <a:t>رسول مرادی</a:t>
            </a:r>
            <a:endParaRPr lang="en-US" sz="2400" b="1" dirty="0">
              <a:solidFill>
                <a:srgbClr val="C00000"/>
              </a:solidFill>
              <a:cs typeface="Dast Nevis" pitchFamily="66" charset="-78"/>
            </a:endParaRPr>
          </a:p>
        </p:txBody>
      </p:sp>
      <p:grpSp>
        <p:nvGrpSpPr>
          <p:cNvPr id="7" name="Group 1"/>
          <p:cNvGrpSpPr>
            <a:grpSpLocks/>
          </p:cNvGrpSpPr>
          <p:nvPr/>
        </p:nvGrpSpPr>
        <p:grpSpPr bwMode="auto">
          <a:xfrm>
            <a:off x="8393338" y="3612647"/>
            <a:ext cx="406400" cy="461665"/>
            <a:chOff x="1954591" y="754877"/>
            <a:chExt cx="406400" cy="461665"/>
          </a:xfrm>
        </p:grpSpPr>
        <p:sp>
          <p:nvSpPr>
            <p:cNvPr id="8" name="Oval 7"/>
            <p:cNvSpPr>
              <a:spLocks noChangeArrowheads="1"/>
            </p:cNvSpPr>
            <p:nvPr/>
          </p:nvSpPr>
          <p:spPr bwMode="auto">
            <a:xfrm>
              <a:off x="1954591" y="797729"/>
              <a:ext cx="406400" cy="406400"/>
            </a:xfrm>
            <a:prstGeom prst="ellipse">
              <a:avLst/>
            </a:prstGeom>
            <a:solidFill>
              <a:srgbClr val="E46C0A"/>
            </a:solidFill>
            <a:ln w="9525">
              <a:noFill/>
              <a:round/>
              <a:headEnd/>
              <a:tailEnd/>
            </a:ln>
            <a:effectLst>
              <a:outerShdw dist="23000" dir="5400000" rotWithShape="0">
                <a:srgbClr val="80808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endParaRPr>
            </a:p>
          </p:txBody>
        </p:sp>
        <p:sp>
          <p:nvSpPr>
            <p:cNvPr id="9" name="TextBox 9"/>
            <p:cNvSpPr txBox="1">
              <a:spLocks noChangeArrowheads="1"/>
            </p:cNvSpPr>
            <p:nvPr/>
          </p:nvSpPr>
          <p:spPr bwMode="auto">
            <a:xfrm>
              <a:off x="1993638" y="754877"/>
              <a:ext cx="267524" cy="461665"/>
            </a:xfrm>
            <a:prstGeom prst="rect">
              <a:avLst/>
            </a:prstGeom>
            <a:noFill/>
            <a:ln w="9525">
              <a:noFill/>
              <a:miter lim="800000"/>
              <a:headEnd/>
              <a:tailEnd/>
            </a:ln>
          </p:spPr>
          <p:txBody>
            <a:bodyPr>
              <a:spAutoFit/>
            </a:bodyPr>
            <a:lstStyle/>
            <a:p>
              <a:r>
                <a:rPr lang="fa-IR" sz="2400" b="1" dirty="0">
                  <a:solidFill>
                    <a:schemeClr val="bg1"/>
                  </a:solidFill>
                  <a:latin typeface="Helvetica" charset="0"/>
                  <a:cs typeface="B Yekan" pitchFamily="2" charset="-78"/>
                </a:rPr>
                <a:t>2</a:t>
              </a:r>
              <a:endParaRPr lang="en-US" sz="2400" b="1" dirty="0">
                <a:solidFill>
                  <a:srgbClr val="523F38"/>
                </a:solidFill>
                <a:latin typeface="Helvetica" charset="0"/>
                <a:cs typeface="B Yekan" pitchFamily="2" charset="-78"/>
              </a:endParaRPr>
            </a:p>
          </p:txBody>
        </p:sp>
      </p:grpSp>
      <p:sp>
        <p:nvSpPr>
          <p:cNvPr id="10" name="Rectangle 9"/>
          <p:cNvSpPr/>
          <p:nvPr/>
        </p:nvSpPr>
        <p:spPr>
          <a:xfrm>
            <a:off x="6828638" y="2443096"/>
            <a:ext cx="1990782" cy="1169551"/>
          </a:xfrm>
          <a:prstGeom prst="rect">
            <a:avLst/>
          </a:prstGeom>
        </p:spPr>
        <p:txBody>
          <a:bodyPr wrap="square">
            <a:spAutoFit/>
          </a:bodyPr>
          <a:lstStyle/>
          <a:p>
            <a:pPr algn="just" rtl="1"/>
            <a:r>
              <a:rPr lang="fa-IR" sz="1400" dirty="0">
                <a:cs typeface="B Koodak" pitchFamily="2" charset="-78"/>
              </a:rPr>
              <a:t>رسول در باشگاه اسکی ثبت نام کرده است. او نیاز به خرید تجهیزات این ورزش دارد ولی نمی‌داند از کجا شروع کنید، چقدر هزینه کند و ...</a:t>
            </a:r>
            <a:endParaRPr lang="en-US" sz="1400" dirty="0">
              <a:cs typeface="B Koodak" pitchFamily="2" charset="-78"/>
            </a:endParaRPr>
          </a:p>
        </p:txBody>
      </p:sp>
    </p:spTree>
    <p:extLst>
      <p:ext uri="{BB962C8B-B14F-4D97-AF65-F5344CB8AC3E}">
        <p14:creationId xmlns:p14="http://schemas.microsoft.com/office/powerpoint/2010/main" val="2362404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 descr="C:\Documents and Settings\Administrator\Desktop\Content Mapping Template-fa.png"/>
          <p:cNvPicPr>
            <a:picLocks noChangeAspect="1" noChangeArrowheads="1"/>
          </p:cNvPicPr>
          <p:nvPr/>
        </p:nvPicPr>
        <p:blipFill>
          <a:blip r:embed="rId3"/>
          <a:srcRect/>
          <a:stretch>
            <a:fillRect/>
          </a:stretch>
        </p:blipFill>
        <p:spPr bwMode="auto">
          <a:xfrm>
            <a:off x="3305" y="-1"/>
            <a:ext cx="9140695" cy="5146055"/>
          </a:xfrm>
          <a:prstGeom prst="rect">
            <a:avLst/>
          </a:prstGeom>
          <a:noFill/>
        </p:spPr>
      </p:pic>
      <p:sp>
        <p:nvSpPr>
          <p:cNvPr id="3" name="Rectangle 2"/>
          <p:cNvSpPr/>
          <p:nvPr/>
        </p:nvSpPr>
        <p:spPr>
          <a:xfrm>
            <a:off x="6716682" y="1251671"/>
            <a:ext cx="2144684" cy="461665"/>
          </a:xfrm>
          <a:prstGeom prst="rect">
            <a:avLst/>
          </a:prstGeom>
        </p:spPr>
        <p:txBody>
          <a:bodyPr wrap="square">
            <a:spAutoFit/>
          </a:bodyPr>
          <a:lstStyle/>
          <a:p>
            <a:pPr algn="ctr" rtl="1"/>
            <a:r>
              <a:rPr lang="fa-IR" sz="2400" b="1" dirty="0">
                <a:solidFill>
                  <a:srgbClr val="C00000"/>
                </a:solidFill>
                <a:cs typeface="Dast Nevis" pitchFamily="66" charset="-78"/>
              </a:rPr>
              <a:t>رسول مرادی</a:t>
            </a:r>
            <a:endParaRPr lang="en-US" sz="2400" b="1" dirty="0">
              <a:solidFill>
                <a:srgbClr val="C00000"/>
              </a:solidFill>
              <a:cs typeface="Dast Nevis" pitchFamily="66" charset="-78"/>
            </a:endParaRPr>
          </a:p>
        </p:txBody>
      </p:sp>
      <p:sp>
        <p:nvSpPr>
          <p:cNvPr id="10" name="Rectangle 9"/>
          <p:cNvSpPr/>
          <p:nvPr/>
        </p:nvSpPr>
        <p:spPr>
          <a:xfrm>
            <a:off x="6828638" y="2443096"/>
            <a:ext cx="1990782" cy="1169551"/>
          </a:xfrm>
          <a:prstGeom prst="rect">
            <a:avLst/>
          </a:prstGeom>
        </p:spPr>
        <p:txBody>
          <a:bodyPr wrap="square">
            <a:spAutoFit/>
          </a:bodyPr>
          <a:lstStyle/>
          <a:p>
            <a:pPr algn="just" rtl="1"/>
            <a:r>
              <a:rPr lang="fa-IR" sz="1400" dirty="0">
                <a:cs typeface="B Koodak" pitchFamily="2" charset="-78"/>
              </a:rPr>
              <a:t>رسول در باشگاه اسکی ثبت نام کرده است. او نیاز به خرید تجهیزات این ورزش دارد ولی نمی‌داند از کجا شروع کنید، چقدر هزینه کند و ...</a:t>
            </a:r>
            <a:endParaRPr lang="en-US" sz="1400" dirty="0">
              <a:cs typeface="B Koodak" pitchFamily="2" charset="-78"/>
            </a:endParaRPr>
          </a:p>
        </p:txBody>
      </p:sp>
      <p:grpSp>
        <p:nvGrpSpPr>
          <p:cNvPr id="11" name="Group 1"/>
          <p:cNvGrpSpPr>
            <a:grpSpLocks/>
          </p:cNvGrpSpPr>
          <p:nvPr/>
        </p:nvGrpSpPr>
        <p:grpSpPr bwMode="auto">
          <a:xfrm>
            <a:off x="4612832" y="3630673"/>
            <a:ext cx="406400" cy="461665"/>
            <a:chOff x="1954591" y="754877"/>
            <a:chExt cx="406400" cy="461665"/>
          </a:xfrm>
        </p:grpSpPr>
        <p:sp>
          <p:nvSpPr>
            <p:cNvPr id="12" name="Oval 11"/>
            <p:cNvSpPr>
              <a:spLocks noChangeArrowheads="1"/>
            </p:cNvSpPr>
            <p:nvPr/>
          </p:nvSpPr>
          <p:spPr bwMode="auto">
            <a:xfrm>
              <a:off x="1954591" y="797729"/>
              <a:ext cx="406400" cy="406400"/>
            </a:xfrm>
            <a:prstGeom prst="ellipse">
              <a:avLst/>
            </a:prstGeom>
            <a:solidFill>
              <a:srgbClr val="E46C0A"/>
            </a:solidFill>
            <a:ln w="9525">
              <a:noFill/>
              <a:round/>
              <a:headEnd/>
              <a:tailEnd/>
            </a:ln>
            <a:effectLst>
              <a:outerShdw dist="23000" dir="5400000" rotWithShape="0">
                <a:srgbClr val="80808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endParaRPr>
            </a:p>
          </p:txBody>
        </p:sp>
        <p:sp>
          <p:nvSpPr>
            <p:cNvPr id="13" name="TextBox 9"/>
            <p:cNvSpPr txBox="1">
              <a:spLocks noChangeArrowheads="1"/>
            </p:cNvSpPr>
            <p:nvPr/>
          </p:nvSpPr>
          <p:spPr bwMode="auto">
            <a:xfrm>
              <a:off x="1993638" y="754877"/>
              <a:ext cx="267524" cy="461665"/>
            </a:xfrm>
            <a:prstGeom prst="rect">
              <a:avLst/>
            </a:prstGeom>
            <a:noFill/>
            <a:ln w="9525">
              <a:noFill/>
              <a:miter lim="800000"/>
              <a:headEnd/>
              <a:tailEnd/>
            </a:ln>
          </p:spPr>
          <p:txBody>
            <a:bodyPr>
              <a:spAutoFit/>
            </a:bodyPr>
            <a:lstStyle/>
            <a:p>
              <a:r>
                <a:rPr lang="fa-IR" sz="2400" b="1" dirty="0">
                  <a:solidFill>
                    <a:schemeClr val="bg1"/>
                  </a:solidFill>
                  <a:latin typeface="Helvetica" charset="0"/>
                  <a:cs typeface="B Yekan" pitchFamily="2" charset="-78"/>
                </a:rPr>
                <a:t>3</a:t>
              </a:r>
              <a:endParaRPr lang="en-US" sz="2400" b="1" dirty="0">
                <a:solidFill>
                  <a:srgbClr val="523F38"/>
                </a:solidFill>
                <a:latin typeface="Helvetica" charset="0"/>
                <a:cs typeface="B Yekan" pitchFamily="2" charset="-78"/>
              </a:endParaRPr>
            </a:p>
          </p:txBody>
        </p:sp>
      </p:grpSp>
      <p:sp>
        <p:nvSpPr>
          <p:cNvPr id="14" name="Rectangle 13"/>
          <p:cNvSpPr/>
          <p:nvPr/>
        </p:nvSpPr>
        <p:spPr>
          <a:xfrm>
            <a:off x="4612832" y="2451485"/>
            <a:ext cx="1997694" cy="1384995"/>
          </a:xfrm>
          <a:prstGeom prst="rect">
            <a:avLst/>
          </a:prstGeom>
        </p:spPr>
        <p:txBody>
          <a:bodyPr wrap="square">
            <a:spAutoFit/>
          </a:bodyPr>
          <a:lstStyle/>
          <a:p>
            <a:pPr algn="r" rtl="1">
              <a:buFont typeface="Arial" pitchFamily="34" charset="0"/>
              <a:buChar char="•"/>
            </a:pPr>
            <a:r>
              <a:rPr lang="fa-IR" sz="1200" dirty="0">
                <a:cs typeface="B Koodak" pitchFamily="2" charset="-78"/>
              </a:rPr>
              <a:t>راهنمای تازه‌کاران برای خرید تجهیزات اسکی [کتاب الکترونیکی]</a:t>
            </a:r>
          </a:p>
          <a:p>
            <a:pPr algn="r" rtl="1"/>
            <a:endParaRPr lang="fa-IR" sz="1200" dirty="0">
              <a:cs typeface="B Koodak" pitchFamily="2" charset="-78"/>
            </a:endParaRPr>
          </a:p>
          <a:p>
            <a:pPr algn="r" rtl="1">
              <a:buFont typeface="Arial" pitchFamily="34" charset="0"/>
              <a:buChar char="•"/>
            </a:pPr>
            <a:r>
              <a:rPr lang="fa-IR" sz="1200" dirty="0">
                <a:cs typeface="B Koodak" pitchFamily="2" charset="-78"/>
              </a:rPr>
              <a:t>نو یا دست دوم: در خرید چه چیزهایی می‌توان کمتر هزینه کرد و در چه چیزهایی باید هزینه بالا کرد. [اینفوگرافی]</a:t>
            </a:r>
            <a:endParaRPr lang="en-US" sz="1200" dirty="0">
              <a:cs typeface="B Koodak" pitchFamily="2" charset="-78"/>
            </a:endParaRPr>
          </a:p>
        </p:txBody>
      </p:sp>
    </p:spTree>
    <p:extLst>
      <p:ext uri="{BB962C8B-B14F-4D97-AF65-F5344CB8AC3E}">
        <p14:creationId xmlns:p14="http://schemas.microsoft.com/office/powerpoint/2010/main" val="2362404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 descr="C:\Documents and Settings\Administrator\Desktop\Content Mapping Template-fa.png"/>
          <p:cNvPicPr>
            <a:picLocks noChangeAspect="1" noChangeArrowheads="1"/>
          </p:cNvPicPr>
          <p:nvPr/>
        </p:nvPicPr>
        <p:blipFill>
          <a:blip r:embed="rId3"/>
          <a:srcRect/>
          <a:stretch>
            <a:fillRect/>
          </a:stretch>
        </p:blipFill>
        <p:spPr bwMode="auto">
          <a:xfrm>
            <a:off x="3305" y="-1"/>
            <a:ext cx="9140695" cy="5146055"/>
          </a:xfrm>
          <a:prstGeom prst="rect">
            <a:avLst/>
          </a:prstGeom>
          <a:noFill/>
        </p:spPr>
      </p:pic>
      <p:sp>
        <p:nvSpPr>
          <p:cNvPr id="3" name="Rectangle 2"/>
          <p:cNvSpPr/>
          <p:nvPr/>
        </p:nvSpPr>
        <p:spPr>
          <a:xfrm>
            <a:off x="6716682" y="1251671"/>
            <a:ext cx="2144684" cy="461665"/>
          </a:xfrm>
          <a:prstGeom prst="rect">
            <a:avLst/>
          </a:prstGeom>
        </p:spPr>
        <p:txBody>
          <a:bodyPr wrap="square">
            <a:spAutoFit/>
          </a:bodyPr>
          <a:lstStyle/>
          <a:p>
            <a:pPr algn="ctr" rtl="1"/>
            <a:r>
              <a:rPr lang="fa-IR" sz="2400" b="1" dirty="0">
                <a:solidFill>
                  <a:srgbClr val="C00000"/>
                </a:solidFill>
                <a:cs typeface="Dast Nevis" pitchFamily="66" charset="-78"/>
              </a:rPr>
              <a:t>رسول مرادی</a:t>
            </a:r>
            <a:endParaRPr lang="en-US" sz="2400" b="1" dirty="0">
              <a:solidFill>
                <a:srgbClr val="C00000"/>
              </a:solidFill>
              <a:cs typeface="Dast Nevis" pitchFamily="66" charset="-78"/>
            </a:endParaRPr>
          </a:p>
        </p:txBody>
      </p:sp>
      <p:sp>
        <p:nvSpPr>
          <p:cNvPr id="10" name="Rectangle 9"/>
          <p:cNvSpPr/>
          <p:nvPr/>
        </p:nvSpPr>
        <p:spPr>
          <a:xfrm>
            <a:off x="6828638" y="2443096"/>
            <a:ext cx="1990782" cy="1169551"/>
          </a:xfrm>
          <a:prstGeom prst="rect">
            <a:avLst/>
          </a:prstGeom>
        </p:spPr>
        <p:txBody>
          <a:bodyPr wrap="square">
            <a:spAutoFit/>
          </a:bodyPr>
          <a:lstStyle/>
          <a:p>
            <a:pPr algn="just" rtl="1"/>
            <a:r>
              <a:rPr lang="fa-IR" sz="1400" dirty="0">
                <a:cs typeface="B Koodak" pitchFamily="2" charset="-78"/>
              </a:rPr>
              <a:t>رسول در باشگاه اسکی ثبت نام کرده است. او نیاز به خرید تجهیزات این ورزش دارد ولی نمی‌داند از کجا شروع کنید، چقدر هزینه کند و ...</a:t>
            </a:r>
            <a:endParaRPr lang="en-US" sz="1400" dirty="0">
              <a:cs typeface="B Koodak" pitchFamily="2" charset="-78"/>
            </a:endParaRPr>
          </a:p>
        </p:txBody>
      </p:sp>
      <p:sp>
        <p:nvSpPr>
          <p:cNvPr id="14" name="Rectangle 13"/>
          <p:cNvSpPr/>
          <p:nvPr/>
        </p:nvSpPr>
        <p:spPr>
          <a:xfrm>
            <a:off x="4612832" y="2451485"/>
            <a:ext cx="1997694" cy="1384995"/>
          </a:xfrm>
          <a:prstGeom prst="rect">
            <a:avLst/>
          </a:prstGeom>
        </p:spPr>
        <p:txBody>
          <a:bodyPr wrap="square">
            <a:spAutoFit/>
          </a:bodyPr>
          <a:lstStyle/>
          <a:p>
            <a:pPr algn="r" rtl="1">
              <a:buFont typeface="Arial" pitchFamily="34" charset="0"/>
              <a:buChar char="•"/>
            </a:pPr>
            <a:r>
              <a:rPr lang="fa-IR" sz="1200" dirty="0">
                <a:cs typeface="B Koodak" pitchFamily="2" charset="-78"/>
              </a:rPr>
              <a:t>راهنمای تازه‌کاران برای خرید تجهیزات اسکی [کتاب الکترونیکی]</a:t>
            </a:r>
          </a:p>
          <a:p>
            <a:pPr algn="r" rtl="1"/>
            <a:endParaRPr lang="fa-IR" sz="1200" dirty="0">
              <a:cs typeface="B Koodak" pitchFamily="2" charset="-78"/>
            </a:endParaRPr>
          </a:p>
          <a:p>
            <a:pPr algn="r" rtl="1">
              <a:buFont typeface="Arial" pitchFamily="34" charset="0"/>
              <a:buChar char="•"/>
            </a:pPr>
            <a:r>
              <a:rPr lang="fa-IR" sz="1200" dirty="0">
                <a:cs typeface="B Koodak" pitchFamily="2" charset="-78"/>
              </a:rPr>
              <a:t>نو یا دست دوم: در خرید چه چیزهایی می‌توان کمتر هزینه کرد و در چه چیزهایی باید هزینه بالا کرد. [اینفوگرافی]</a:t>
            </a:r>
            <a:endParaRPr lang="en-US" sz="1200" dirty="0">
              <a:cs typeface="B Koodak" pitchFamily="2" charset="-78"/>
            </a:endParaRPr>
          </a:p>
        </p:txBody>
      </p:sp>
      <p:grpSp>
        <p:nvGrpSpPr>
          <p:cNvPr id="9" name="Group 1"/>
          <p:cNvGrpSpPr>
            <a:grpSpLocks/>
          </p:cNvGrpSpPr>
          <p:nvPr/>
        </p:nvGrpSpPr>
        <p:grpSpPr bwMode="auto">
          <a:xfrm>
            <a:off x="2461458" y="3587821"/>
            <a:ext cx="406400" cy="461665"/>
            <a:chOff x="1954591" y="754877"/>
            <a:chExt cx="406400" cy="461665"/>
          </a:xfrm>
        </p:grpSpPr>
        <p:sp>
          <p:nvSpPr>
            <p:cNvPr id="11" name="Oval 10"/>
            <p:cNvSpPr>
              <a:spLocks noChangeArrowheads="1"/>
            </p:cNvSpPr>
            <p:nvPr/>
          </p:nvSpPr>
          <p:spPr bwMode="auto">
            <a:xfrm>
              <a:off x="1954591" y="797729"/>
              <a:ext cx="406400" cy="406400"/>
            </a:xfrm>
            <a:prstGeom prst="ellipse">
              <a:avLst/>
            </a:prstGeom>
            <a:solidFill>
              <a:srgbClr val="E46C0A"/>
            </a:solidFill>
            <a:ln w="9525">
              <a:noFill/>
              <a:round/>
              <a:headEnd/>
              <a:tailEnd/>
            </a:ln>
            <a:effectLst>
              <a:outerShdw dist="23000" dir="5400000" rotWithShape="0">
                <a:srgbClr val="80808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endParaRPr>
            </a:p>
          </p:txBody>
        </p:sp>
        <p:sp>
          <p:nvSpPr>
            <p:cNvPr id="15" name="TextBox 9"/>
            <p:cNvSpPr txBox="1">
              <a:spLocks noChangeArrowheads="1"/>
            </p:cNvSpPr>
            <p:nvPr/>
          </p:nvSpPr>
          <p:spPr bwMode="auto">
            <a:xfrm>
              <a:off x="1993638" y="754877"/>
              <a:ext cx="267524" cy="461665"/>
            </a:xfrm>
            <a:prstGeom prst="rect">
              <a:avLst/>
            </a:prstGeom>
            <a:noFill/>
            <a:ln w="9525">
              <a:noFill/>
              <a:miter lim="800000"/>
              <a:headEnd/>
              <a:tailEnd/>
            </a:ln>
          </p:spPr>
          <p:txBody>
            <a:bodyPr>
              <a:spAutoFit/>
            </a:bodyPr>
            <a:lstStyle/>
            <a:p>
              <a:r>
                <a:rPr lang="fa-IR" sz="2400" b="1" dirty="0">
                  <a:solidFill>
                    <a:schemeClr val="bg1"/>
                  </a:solidFill>
                  <a:latin typeface="Helvetica" charset="0"/>
                  <a:cs typeface="B Yekan" pitchFamily="2" charset="-78"/>
                </a:rPr>
                <a:t>4</a:t>
              </a:r>
              <a:endParaRPr lang="en-US" sz="2400" b="1" dirty="0">
                <a:solidFill>
                  <a:srgbClr val="523F38"/>
                </a:solidFill>
                <a:latin typeface="Helvetica" charset="0"/>
                <a:cs typeface="B Yekan" pitchFamily="2" charset="-78"/>
              </a:endParaRPr>
            </a:p>
          </p:txBody>
        </p:sp>
      </p:grpSp>
      <p:sp>
        <p:nvSpPr>
          <p:cNvPr id="16" name="Rectangle 15"/>
          <p:cNvSpPr/>
          <p:nvPr/>
        </p:nvSpPr>
        <p:spPr>
          <a:xfrm>
            <a:off x="2461458" y="2470812"/>
            <a:ext cx="2016526" cy="1015663"/>
          </a:xfrm>
          <a:prstGeom prst="rect">
            <a:avLst/>
          </a:prstGeom>
        </p:spPr>
        <p:txBody>
          <a:bodyPr wrap="square">
            <a:spAutoFit/>
          </a:bodyPr>
          <a:lstStyle/>
          <a:p>
            <a:pPr algn="r" rtl="1">
              <a:buFont typeface="Arial" pitchFamily="34" charset="0"/>
              <a:buChar char="•"/>
            </a:pPr>
            <a:r>
              <a:rPr lang="fa-IR" sz="1200" dirty="0">
                <a:cs typeface="B Koodak" pitchFamily="2" charset="-78"/>
              </a:rPr>
              <a:t>قالب برنامه هزینه برای خرید تجهیزات اسکی [فایل اکسل]</a:t>
            </a:r>
          </a:p>
          <a:p>
            <a:pPr algn="r" rtl="1"/>
            <a:endParaRPr lang="fa-IR" sz="1200" dirty="0">
              <a:cs typeface="B Koodak" pitchFamily="2" charset="-78"/>
            </a:endParaRPr>
          </a:p>
          <a:p>
            <a:pPr algn="r" rtl="1">
              <a:buFont typeface="Arial" pitchFamily="34" charset="0"/>
              <a:buChar char="•"/>
            </a:pPr>
            <a:r>
              <a:rPr lang="fa-IR" sz="1200" dirty="0">
                <a:cs typeface="B Koodak" pitchFamily="2" charset="-78"/>
              </a:rPr>
              <a:t>برنامه زمانی خرید تجهیزات اسکی: اول باید چه چیزی خرید؟ [اسلاید]</a:t>
            </a:r>
            <a:endParaRPr lang="en-US" sz="1200" dirty="0">
              <a:cs typeface="B Koodak" pitchFamily="2" charset="-78"/>
            </a:endParaRPr>
          </a:p>
        </p:txBody>
      </p:sp>
    </p:spTree>
    <p:extLst>
      <p:ext uri="{BB962C8B-B14F-4D97-AF65-F5344CB8AC3E}">
        <p14:creationId xmlns:p14="http://schemas.microsoft.com/office/powerpoint/2010/main" val="23624043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 descr="C:\Documents and Settings\Administrator\Desktop\Content Mapping Template-fa.png"/>
          <p:cNvPicPr>
            <a:picLocks noChangeAspect="1" noChangeArrowheads="1"/>
          </p:cNvPicPr>
          <p:nvPr/>
        </p:nvPicPr>
        <p:blipFill>
          <a:blip r:embed="rId3"/>
          <a:srcRect/>
          <a:stretch>
            <a:fillRect/>
          </a:stretch>
        </p:blipFill>
        <p:spPr bwMode="auto">
          <a:xfrm>
            <a:off x="3305" y="-1"/>
            <a:ext cx="9140695" cy="5146055"/>
          </a:xfrm>
          <a:prstGeom prst="rect">
            <a:avLst/>
          </a:prstGeom>
          <a:noFill/>
        </p:spPr>
      </p:pic>
      <p:sp>
        <p:nvSpPr>
          <p:cNvPr id="3" name="Rectangle 2"/>
          <p:cNvSpPr/>
          <p:nvPr/>
        </p:nvSpPr>
        <p:spPr>
          <a:xfrm>
            <a:off x="6716682" y="1251671"/>
            <a:ext cx="2144684" cy="461665"/>
          </a:xfrm>
          <a:prstGeom prst="rect">
            <a:avLst/>
          </a:prstGeom>
        </p:spPr>
        <p:txBody>
          <a:bodyPr wrap="square">
            <a:spAutoFit/>
          </a:bodyPr>
          <a:lstStyle/>
          <a:p>
            <a:pPr algn="ctr" rtl="1"/>
            <a:r>
              <a:rPr lang="fa-IR" sz="2400" b="1" dirty="0">
                <a:solidFill>
                  <a:srgbClr val="C00000"/>
                </a:solidFill>
                <a:cs typeface="Dast Nevis" pitchFamily="66" charset="-78"/>
              </a:rPr>
              <a:t>رسول مرادی</a:t>
            </a:r>
            <a:endParaRPr lang="en-US" sz="2400" b="1" dirty="0">
              <a:solidFill>
                <a:srgbClr val="C00000"/>
              </a:solidFill>
              <a:cs typeface="Dast Nevis" pitchFamily="66" charset="-78"/>
            </a:endParaRPr>
          </a:p>
        </p:txBody>
      </p:sp>
      <p:sp>
        <p:nvSpPr>
          <p:cNvPr id="10" name="Rectangle 9"/>
          <p:cNvSpPr/>
          <p:nvPr/>
        </p:nvSpPr>
        <p:spPr>
          <a:xfrm>
            <a:off x="6828638" y="2443096"/>
            <a:ext cx="1990782" cy="1169551"/>
          </a:xfrm>
          <a:prstGeom prst="rect">
            <a:avLst/>
          </a:prstGeom>
        </p:spPr>
        <p:txBody>
          <a:bodyPr wrap="square">
            <a:spAutoFit/>
          </a:bodyPr>
          <a:lstStyle/>
          <a:p>
            <a:pPr algn="just" rtl="1"/>
            <a:r>
              <a:rPr lang="fa-IR" sz="1400" dirty="0">
                <a:cs typeface="B Koodak" pitchFamily="2" charset="-78"/>
              </a:rPr>
              <a:t>رسول در باشگاه اسکی ثبت نام کرده است. او نیاز به خرید تجهیزات این ورزش دارد ولی نمی‌داند از کجا شروع کنید، چقدر هزینه کند و ...</a:t>
            </a:r>
            <a:endParaRPr lang="en-US" sz="1400" dirty="0">
              <a:cs typeface="B Koodak" pitchFamily="2" charset="-78"/>
            </a:endParaRPr>
          </a:p>
        </p:txBody>
      </p:sp>
      <p:sp>
        <p:nvSpPr>
          <p:cNvPr id="14" name="Rectangle 13"/>
          <p:cNvSpPr/>
          <p:nvPr/>
        </p:nvSpPr>
        <p:spPr>
          <a:xfrm>
            <a:off x="4612832" y="2451485"/>
            <a:ext cx="1997694" cy="1384995"/>
          </a:xfrm>
          <a:prstGeom prst="rect">
            <a:avLst/>
          </a:prstGeom>
        </p:spPr>
        <p:txBody>
          <a:bodyPr wrap="square">
            <a:spAutoFit/>
          </a:bodyPr>
          <a:lstStyle/>
          <a:p>
            <a:pPr algn="r" rtl="1">
              <a:buFont typeface="Arial" pitchFamily="34" charset="0"/>
              <a:buChar char="•"/>
            </a:pPr>
            <a:r>
              <a:rPr lang="fa-IR" sz="1200" dirty="0">
                <a:cs typeface="B Koodak" pitchFamily="2" charset="-78"/>
              </a:rPr>
              <a:t>راهنمای تازه‌کاران برای خرید تجهیزات اسکی [کتاب الکترونیکی]</a:t>
            </a:r>
          </a:p>
          <a:p>
            <a:pPr algn="r" rtl="1"/>
            <a:endParaRPr lang="fa-IR" sz="1200" dirty="0">
              <a:cs typeface="B Koodak" pitchFamily="2" charset="-78"/>
            </a:endParaRPr>
          </a:p>
          <a:p>
            <a:pPr algn="r" rtl="1">
              <a:buFont typeface="Arial" pitchFamily="34" charset="0"/>
              <a:buChar char="•"/>
            </a:pPr>
            <a:r>
              <a:rPr lang="fa-IR" sz="1200" dirty="0">
                <a:cs typeface="B Koodak" pitchFamily="2" charset="-78"/>
              </a:rPr>
              <a:t>نو یا دست دوم: در خرید چه چیزهایی می‌توان کمتر هزینه کرد و در چه چیزهایی باید هزینه بالا کرد. [اینفوگرافی]</a:t>
            </a:r>
            <a:endParaRPr lang="en-US" sz="1200" dirty="0">
              <a:cs typeface="B Koodak" pitchFamily="2" charset="-78"/>
            </a:endParaRPr>
          </a:p>
        </p:txBody>
      </p:sp>
      <p:sp>
        <p:nvSpPr>
          <p:cNvPr id="16" name="Rectangle 15"/>
          <p:cNvSpPr/>
          <p:nvPr/>
        </p:nvSpPr>
        <p:spPr>
          <a:xfrm>
            <a:off x="2461458" y="2470812"/>
            <a:ext cx="2016526" cy="1015663"/>
          </a:xfrm>
          <a:prstGeom prst="rect">
            <a:avLst/>
          </a:prstGeom>
        </p:spPr>
        <p:txBody>
          <a:bodyPr wrap="square">
            <a:spAutoFit/>
          </a:bodyPr>
          <a:lstStyle/>
          <a:p>
            <a:pPr algn="r" rtl="1">
              <a:buFont typeface="Arial" pitchFamily="34" charset="0"/>
              <a:buChar char="•"/>
            </a:pPr>
            <a:r>
              <a:rPr lang="fa-IR" sz="1200" dirty="0">
                <a:cs typeface="B Koodak" pitchFamily="2" charset="-78"/>
              </a:rPr>
              <a:t>قالب برنامه هزینه برای خرید تجهیزات اسکی [فایل اکسل]</a:t>
            </a:r>
          </a:p>
          <a:p>
            <a:pPr algn="r" rtl="1"/>
            <a:endParaRPr lang="fa-IR" sz="1200" dirty="0">
              <a:cs typeface="B Koodak" pitchFamily="2" charset="-78"/>
            </a:endParaRPr>
          </a:p>
          <a:p>
            <a:pPr algn="r" rtl="1">
              <a:buFont typeface="Arial" pitchFamily="34" charset="0"/>
              <a:buChar char="•"/>
            </a:pPr>
            <a:r>
              <a:rPr lang="fa-IR" sz="1200" dirty="0">
                <a:cs typeface="B Koodak" pitchFamily="2" charset="-78"/>
              </a:rPr>
              <a:t>برنامه زمانی خرید تجهیزات اسکی: اول باید چه چیزی خرید؟ [اسلاید]</a:t>
            </a:r>
            <a:endParaRPr lang="en-US" sz="1200" dirty="0">
              <a:cs typeface="B Koodak" pitchFamily="2" charset="-78"/>
            </a:endParaRPr>
          </a:p>
        </p:txBody>
      </p:sp>
      <p:grpSp>
        <p:nvGrpSpPr>
          <p:cNvPr id="12" name="Group 1"/>
          <p:cNvGrpSpPr>
            <a:grpSpLocks/>
          </p:cNvGrpSpPr>
          <p:nvPr/>
        </p:nvGrpSpPr>
        <p:grpSpPr bwMode="auto">
          <a:xfrm>
            <a:off x="342401" y="3587821"/>
            <a:ext cx="406400" cy="461665"/>
            <a:chOff x="1954591" y="754877"/>
            <a:chExt cx="406400" cy="461665"/>
          </a:xfrm>
        </p:grpSpPr>
        <p:sp>
          <p:nvSpPr>
            <p:cNvPr id="13" name="Oval 12"/>
            <p:cNvSpPr>
              <a:spLocks noChangeArrowheads="1"/>
            </p:cNvSpPr>
            <p:nvPr/>
          </p:nvSpPr>
          <p:spPr bwMode="auto">
            <a:xfrm>
              <a:off x="1954591" y="797729"/>
              <a:ext cx="406400" cy="406400"/>
            </a:xfrm>
            <a:prstGeom prst="ellipse">
              <a:avLst/>
            </a:prstGeom>
            <a:solidFill>
              <a:srgbClr val="E46C0A"/>
            </a:solidFill>
            <a:ln w="9525">
              <a:noFill/>
              <a:round/>
              <a:headEnd/>
              <a:tailEnd/>
            </a:ln>
            <a:effectLst>
              <a:outerShdw dist="23000" dir="5400000" rotWithShape="0">
                <a:srgbClr val="808080">
                  <a:alpha val="34999"/>
                </a:srgbClr>
              </a:outerShdw>
            </a:effectLst>
          </p:spPr>
          <p:txBody>
            <a:bodyPr anchor="ctr"/>
            <a:lstStyle/>
            <a:p>
              <a:pPr algn="ctr" fontAlgn="auto">
                <a:spcBef>
                  <a:spcPts val="0"/>
                </a:spcBef>
                <a:spcAft>
                  <a:spcPts val="0"/>
                </a:spcAft>
                <a:defRPr/>
              </a:pPr>
              <a:endParaRPr lang="en-US">
                <a:solidFill>
                  <a:schemeClr val="lt1"/>
                </a:solidFill>
                <a:latin typeface="+mn-lt"/>
                <a:ea typeface="+mn-ea"/>
              </a:endParaRPr>
            </a:p>
          </p:txBody>
        </p:sp>
        <p:sp>
          <p:nvSpPr>
            <p:cNvPr id="17" name="TextBox 9"/>
            <p:cNvSpPr txBox="1">
              <a:spLocks noChangeArrowheads="1"/>
            </p:cNvSpPr>
            <p:nvPr/>
          </p:nvSpPr>
          <p:spPr bwMode="auto">
            <a:xfrm>
              <a:off x="1993638" y="754877"/>
              <a:ext cx="267524" cy="461665"/>
            </a:xfrm>
            <a:prstGeom prst="rect">
              <a:avLst/>
            </a:prstGeom>
            <a:noFill/>
            <a:ln w="9525">
              <a:noFill/>
              <a:miter lim="800000"/>
              <a:headEnd/>
              <a:tailEnd/>
            </a:ln>
          </p:spPr>
          <p:txBody>
            <a:bodyPr>
              <a:spAutoFit/>
            </a:bodyPr>
            <a:lstStyle/>
            <a:p>
              <a:r>
                <a:rPr lang="fa-IR" sz="2400" b="1" dirty="0">
                  <a:solidFill>
                    <a:schemeClr val="bg1"/>
                  </a:solidFill>
                  <a:latin typeface="Helvetica" charset="0"/>
                  <a:cs typeface="B Yekan" pitchFamily="2" charset="-78"/>
                </a:rPr>
                <a:t>5</a:t>
              </a:r>
              <a:endParaRPr lang="en-US" sz="2400" b="1" dirty="0">
                <a:solidFill>
                  <a:srgbClr val="523F38"/>
                </a:solidFill>
                <a:latin typeface="Helvetica" charset="0"/>
                <a:cs typeface="B Yekan" pitchFamily="2" charset="-78"/>
              </a:endParaRPr>
            </a:p>
          </p:txBody>
        </p:sp>
      </p:grpSp>
      <p:sp>
        <p:nvSpPr>
          <p:cNvPr id="18" name="Rectangle 17"/>
          <p:cNvSpPr/>
          <p:nvPr/>
        </p:nvSpPr>
        <p:spPr>
          <a:xfrm>
            <a:off x="293471" y="2504996"/>
            <a:ext cx="2017461" cy="830997"/>
          </a:xfrm>
          <a:prstGeom prst="rect">
            <a:avLst/>
          </a:prstGeom>
        </p:spPr>
        <p:txBody>
          <a:bodyPr wrap="square">
            <a:spAutoFit/>
          </a:bodyPr>
          <a:lstStyle/>
          <a:p>
            <a:pPr algn="r" rtl="1">
              <a:buFont typeface="Arial" pitchFamily="34" charset="0"/>
              <a:buChar char="•"/>
            </a:pPr>
            <a:r>
              <a:rPr lang="fa-IR" sz="1200" dirty="0">
                <a:cs typeface="B Koodak" pitchFamily="2" charset="-78"/>
              </a:rPr>
              <a:t>دریافت قیمت</a:t>
            </a:r>
          </a:p>
          <a:p>
            <a:pPr algn="r" rtl="1"/>
            <a:endParaRPr lang="fa-IR" sz="1200" dirty="0">
              <a:cs typeface="B Koodak" pitchFamily="2" charset="-78"/>
            </a:endParaRPr>
          </a:p>
          <a:p>
            <a:pPr algn="r" rtl="1"/>
            <a:endParaRPr lang="fa-IR" sz="1200" dirty="0">
              <a:cs typeface="B Koodak" pitchFamily="2" charset="-78"/>
            </a:endParaRPr>
          </a:p>
          <a:p>
            <a:pPr algn="r" rtl="1">
              <a:buFont typeface="Arial" pitchFamily="34" charset="0"/>
              <a:buChar char="•"/>
            </a:pPr>
            <a:r>
              <a:rPr lang="fa-IR" sz="1200" dirty="0">
                <a:cs typeface="B Koodak" pitchFamily="2" charset="-78"/>
              </a:rPr>
              <a:t>مشاوره تلفنی برای برآورد هزینه‌ها</a:t>
            </a:r>
            <a:endParaRPr lang="en-US" sz="1200" dirty="0">
              <a:cs typeface="B Koodak" pitchFamily="2" charset="-78"/>
            </a:endParaRPr>
          </a:p>
        </p:txBody>
      </p:sp>
    </p:spTree>
    <p:extLst>
      <p:ext uri="{BB962C8B-B14F-4D97-AF65-F5344CB8AC3E}">
        <p14:creationId xmlns:p14="http://schemas.microsoft.com/office/powerpoint/2010/main" val="23624043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4818" name="TextBox 2"/>
          <p:cNvSpPr txBox="1">
            <a:spLocks noChangeArrowheads="1"/>
          </p:cNvSpPr>
          <p:nvPr/>
        </p:nvSpPr>
        <p:spPr bwMode="auto">
          <a:xfrm>
            <a:off x="935038" y="986066"/>
            <a:ext cx="7277100" cy="523220"/>
          </a:xfrm>
          <a:prstGeom prst="rect">
            <a:avLst/>
          </a:prstGeom>
          <a:noFill/>
          <a:ln w="9525">
            <a:noFill/>
            <a:miter lim="800000"/>
            <a:headEnd/>
            <a:tailEnd/>
          </a:ln>
        </p:spPr>
        <p:txBody>
          <a:bodyPr>
            <a:spAutoFit/>
          </a:bodyPr>
          <a:lstStyle/>
          <a:p>
            <a:pPr algn="ctr"/>
            <a:r>
              <a:rPr lang="fa-IR" sz="2800" b="1" dirty="0">
                <a:solidFill>
                  <a:srgbClr val="523F38"/>
                </a:solidFill>
                <a:latin typeface="Helvetica" charset="0"/>
                <a:cs typeface="A Chamran" pitchFamily="2" charset="-78"/>
              </a:rPr>
              <a:t>نوبت شماست</a:t>
            </a:r>
            <a:endParaRPr lang="en-US" sz="2800" b="1" dirty="0">
              <a:solidFill>
                <a:srgbClr val="523F38"/>
              </a:solidFill>
              <a:latin typeface="Helvetica" charset="0"/>
              <a:cs typeface="A Chamran" pitchFamily="2" charset="-78"/>
            </a:endParaRPr>
          </a:p>
        </p:txBody>
      </p:sp>
      <p:sp>
        <p:nvSpPr>
          <p:cNvPr id="34819" name="TextBox 3"/>
          <p:cNvSpPr txBox="1">
            <a:spLocks noChangeArrowheads="1"/>
          </p:cNvSpPr>
          <p:nvPr/>
        </p:nvSpPr>
        <p:spPr bwMode="auto">
          <a:xfrm>
            <a:off x="827088" y="1857375"/>
            <a:ext cx="7459662" cy="636328"/>
          </a:xfrm>
          <a:prstGeom prst="rect">
            <a:avLst/>
          </a:prstGeom>
          <a:noFill/>
          <a:ln w="9525">
            <a:noFill/>
            <a:miter lim="800000"/>
            <a:headEnd/>
            <a:tailEnd/>
          </a:ln>
        </p:spPr>
        <p:txBody>
          <a:bodyPr>
            <a:spAutoFit/>
          </a:bodyPr>
          <a:lstStyle/>
          <a:p>
            <a:pPr algn="just" rtl="1">
              <a:lnSpc>
                <a:spcPct val="130000"/>
              </a:lnSpc>
            </a:pPr>
            <a:r>
              <a:rPr lang="fa-IR" sz="1400" dirty="0">
                <a:solidFill>
                  <a:srgbClr val="523F38"/>
                </a:solidFill>
                <a:latin typeface="Helvetica" charset="0"/>
                <a:cs typeface="B Yekan" pitchFamily="2" charset="-78"/>
              </a:rPr>
              <a:t>در ادامه یک قالب تدوین محتوی به صورت خالی برای استفاده شما قرار گرفته است. کافی است پس از دانلود این اسلاید از آن برای تدوین برنامه محتوای خود استفاده کنید.</a:t>
            </a:r>
            <a:endParaRPr lang="en-US" sz="1400" dirty="0">
              <a:solidFill>
                <a:srgbClr val="523F38"/>
              </a:solidFill>
              <a:latin typeface="Helvetica" charset="0"/>
              <a:cs typeface="B Yekan" pitchFamily="2" charset="-78"/>
            </a:endParaRPr>
          </a:p>
        </p:txBody>
      </p:sp>
      <p:sp>
        <p:nvSpPr>
          <p:cNvPr id="4" name="Rectangle 3"/>
          <p:cNvSpPr/>
          <p:nvPr/>
        </p:nvSpPr>
        <p:spPr>
          <a:xfrm>
            <a:off x="1202267" y="3063734"/>
            <a:ext cx="6705600" cy="356251"/>
          </a:xfrm>
          <a:prstGeom prst="rect">
            <a:avLst/>
          </a:prstGeom>
          <a:solidFill>
            <a:srgbClr val="FF0000">
              <a:alpha val="40000"/>
            </a:srgbClr>
          </a:solidFill>
        </p:spPr>
        <p:txBody>
          <a:bodyPr wrap="square">
            <a:spAutoFit/>
          </a:bodyPr>
          <a:lstStyle/>
          <a:p>
            <a:pPr algn="ctr" rtl="1">
              <a:lnSpc>
                <a:spcPct val="130000"/>
              </a:lnSpc>
            </a:pPr>
            <a:r>
              <a:rPr lang="fa-IR" sz="1400" dirty="0">
                <a:latin typeface="Helvetica" charset="0"/>
                <a:cs typeface="B Yekan" pitchFamily="2" charset="-78"/>
              </a:rPr>
              <a:t>برای دانلود نسخه قابل ویرایش به صورت فایل پاورپوینت روی دکمه زیر کلیک کنید</a:t>
            </a:r>
            <a:endParaRPr lang="en-US" sz="1400" dirty="0">
              <a:latin typeface="Helvetica" charset="0"/>
              <a:cs typeface="B Yekan" pitchFamily="2" charset="-78"/>
            </a:endParaRPr>
          </a:p>
        </p:txBody>
      </p:sp>
      <p:sp>
        <p:nvSpPr>
          <p:cNvPr id="5" name="Rectangle 4"/>
          <p:cNvSpPr/>
          <p:nvPr/>
        </p:nvSpPr>
        <p:spPr>
          <a:xfrm>
            <a:off x="3336726" y="3660797"/>
            <a:ext cx="2454474" cy="369332"/>
          </a:xfrm>
          <a:prstGeom prst="rect">
            <a:avLst/>
          </a:prstGeom>
          <a:solidFill>
            <a:srgbClr val="FF0000"/>
          </a:solidFill>
        </p:spPr>
        <p:txBody>
          <a:bodyPr wrap="square">
            <a:spAutoFit/>
          </a:bodyPr>
          <a:lstStyle/>
          <a:p>
            <a:pPr algn="ctr" rtl="1"/>
            <a:r>
              <a:rPr lang="fa-IR" dirty="0">
                <a:solidFill>
                  <a:schemeClr val="bg1"/>
                </a:solidFill>
                <a:cs typeface="A Chamran" pitchFamily="2" charset="-78"/>
              </a:rPr>
              <a:t>دریافت نسخه قابل ویرایش</a:t>
            </a:r>
            <a:endParaRPr lang="en-US" dirty="0">
              <a:solidFill>
                <a:schemeClr val="bg1"/>
              </a:solidFill>
              <a:cs typeface="A Chamran" pitchFamily="2" charset="-78"/>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Documents and Settings\Administrator\Desktop\Content Mapping Template-fa.png"/>
          <p:cNvPicPr>
            <a:picLocks noChangeAspect="1" noChangeArrowheads="1"/>
          </p:cNvPicPr>
          <p:nvPr/>
        </p:nvPicPr>
        <p:blipFill>
          <a:blip r:embed="rId3"/>
          <a:srcRect/>
          <a:stretch>
            <a:fillRect/>
          </a:stretch>
        </p:blipFill>
        <p:spPr bwMode="auto">
          <a:xfrm>
            <a:off x="3305" y="-1"/>
            <a:ext cx="9140695" cy="5146055"/>
          </a:xfrm>
          <a:prstGeom prst="rect">
            <a:avLst/>
          </a:prstGeom>
          <a:noFill/>
        </p:spPr>
      </p:pic>
      <p:sp>
        <p:nvSpPr>
          <p:cNvPr id="3" name="Double Bracket 2"/>
          <p:cNvSpPr/>
          <p:nvPr/>
        </p:nvSpPr>
        <p:spPr>
          <a:xfrm>
            <a:off x="7044267" y="2540000"/>
            <a:ext cx="1651000" cy="931333"/>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r>
              <a:rPr lang="fa-IR" b="1" dirty="0">
                <a:cs typeface="B Zar" pitchFamily="2" charset="-78"/>
              </a:rPr>
              <a:t>متن شما</a:t>
            </a:r>
            <a:endParaRPr lang="en-US" b="1" dirty="0">
              <a:cs typeface="B Zar" pitchFamily="2" charset="-78"/>
            </a:endParaRPr>
          </a:p>
        </p:txBody>
      </p:sp>
      <p:sp>
        <p:nvSpPr>
          <p:cNvPr id="4" name="Double Bracket 3"/>
          <p:cNvSpPr/>
          <p:nvPr/>
        </p:nvSpPr>
        <p:spPr>
          <a:xfrm>
            <a:off x="4792133" y="2540000"/>
            <a:ext cx="1651000" cy="931333"/>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r>
              <a:rPr lang="fa-IR" b="1" dirty="0">
                <a:cs typeface="B Zar" pitchFamily="2" charset="-78"/>
              </a:rPr>
              <a:t>متن شما</a:t>
            </a:r>
            <a:endParaRPr lang="en-US" b="1" dirty="0">
              <a:cs typeface="B Zar" pitchFamily="2" charset="-78"/>
            </a:endParaRPr>
          </a:p>
        </p:txBody>
      </p:sp>
      <p:sp>
        <p:nvSpPr>
          <p:cNvPr id="5" name="Double Bracket 4"/>
          <p:cNvSpPr/>
          <p:nvPr/>
        </p:nvSpPr>
        <p:spPr>
          <a:xfrm>
            <a:off x="2692399" y="2540000"/>
            <a:ext cx="1651000" cy="931333"/>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r>
              <a:rPr lang="fa-IR" b="1" dirty="0">
                <a:cs typeface="B Zar" pitchFamily="2" charset="-78"/>
              </a:rPr>
              <a:t>متن شما</a:t>
            </a:r>
            <a:endParaRPr lang="en-US" b="1" dirty="0">
              <a:cs typeface="B Zar" pitchFamily="2" charset="-78"/>
            </a:endParaRPr>
          </a:p>
        </p:txBody>
      </p:sp>
      <p:sp>
        <p:nvSpPr>
          <p:cNvPr id="6" name="Double Bracket 5"/>
          <p:cNvSpPr/>
          <p:nvPr/>
        </p:nvSpPr>
        <p:spPr>
          <a:xfrm>
            <a:off x="457200" y="2540000"/>
            <a:ext cx="1651000" cy="931333"/>
          </a:xfrm>
          <a:prstGeom prst="bracketPair">
            <a:avLst/>
          </a:prstGeom>
        </p:spPr>
        <p:style>
          <a:lnRef idx="2">
            <a:schemeClr val="accent1"/>
          </a:lnRef>
          <a:fillRef idx="0">
            <a:schemeClr val="accent1"/>
          </a:fillRef>
          <a:effectRef idx="1">
            <a:schemeClr val="accent1"/>
          </a:effectRef>
          <a:fontRef idx="minor">
            <a:schemeClr val="tx1"/>
          </a:fontRef>
        </p:style>
        <p:txBody>
          <a:bodyPr rtlCol="0" anchor="ctr"/>
          <a:lstStyle/>
          <a:p>
            <a:pPr algn="ctr"/>
            <a:r>
              <a:rPr lang="fa-IR" b="1" dirty="0">
                <a:cs typeface="B Zar" pitchFamily="2" charset="-78"/>
              </a:rPr>
              <a:t>متن شما</a:t>
            </a:r>
            <a:endParaRPr lang="en-US" b="1" dirty="0">
              <a:cs typeface="B Zar" pitchFamily="2" charset="-78"/>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
        <p:cNvGrpSpPr/>
        <p:nvPr/>
      </p:nvGrpSpPr>
      <p:grpSpPr>
        <a:xfrm>
          <a:off x="0" y="0"/>
          <a:ext cx="0" cy="0"/>
          <a:chOff x="0" y="0"/>
          <a:chExt cx="0" cy="0"/>
        </a:xfrm>
      </p:grpSpPr>
      <p:sp>
        <p:nvSpPr>
          <p:cNvPr id="2" name="Rectangle 1"/>
          <p:cNvSpPr/>
          <p:nvPr/>
        </p:nvSpPr>
        <p:spPr>
          <a:xfrm>
            <a:off x="1219200" y="2063219"/>
            <a:ext cx="2819400" cy="800219"/>
          </a:xfrm>
          <a:prstGeom prst="rect">
            <a:avLst/>
          </a:prstGeom>
        </p:spPr>
        <p:txBody>
          <a:bodyPr wrap="square">
            <a:spAutoFit/>
          </a:bodyPr>
          <a:lstStyle/>
          <a:p>
            <a:pPr algn="ctr" rtl="1"/>
            <a:r>
              <a:rPr lang="fa-IR" dirty="0">
                <a:cs typeface="B Yekan" pitchFamily="2" charset="-78"/>
              </a:rPr>
              <a:t>مهدی ناصری</a:t>
            </a:r>
          </a:p>
          <a:p>
            <a:pPr algn="ctr" rtl="1"/>
            <a:r>
              <a:rPr lang="fa-IR" sz="1400" dirty="0">
                <a:cs typeface="B Yekan" pitchFamily="2" charset="-78"/>
              </a:rPr>
              <a:t>مدیر توسعه کسب و کار عکس‌پرینت</a:t>
            </a:r>
          </a:p>
          <a:p>
            <a:pPr algn="ctr" rtl="1"/>
            <a:r>
              <a:rPr lang="en-US" sz="1400" dirty="0">
                <a:cs typeface="B Yekan" pitchFamily="2" charset="-78"/>
              </a:rPr>
              <a:t>Slideshare.net/</a:t>
            </a:r>
            <a:r>
              <a:rPr lang="en-US" sz="1400" dirty="0" err="1">
                <a:cs typeface="B Yekan" pitchFamily="2" charset="-78"/>
              </a:rPr>
              <a:t>mahdinasseri</a:t>
            </a:r>
            <a:endParaRPr lang="en-US" sz="1400" dirty="0">
              <a:cs typeface="B Yekan" pitchFamily="2" charset="-78"/>
            </a:endParaRPr>
          </a:p>
        </p:txBody>
      </p:sp>
      <p:sp>
        <p:nvSpPr>
          <p:cNvPr id="3" name="Rectangle 2"/>
          <p:cNvSpPr/>
          <p:nvPr/>
        </p:nvSpPr>
        <p:spPr>
          <a:xfrm>
            <a:off x="5257800" y="2604060"/>
            <a:ext cx="2667000" cy="261610"/>
          </a:xfrm>
          <a:prstGeom prst="rect">
            <a:avLst/>
          </a:prstGeom>
        </p:spPr>
        <p:txBody>
          <a:bodyPr wrap="square">
            <a:spAutoFit/>
          </a:bodyPr>
          <a:lstStyle/>
          <a:p>
            <a:pPr algn="ctr" rtl="1"/>
            <a:r>
              <a:rPr lang="fa-IR" sz="1050" dirty="0">
                <a:cs typeface="B Koodak" pitchFamily="2" charset="-78"/>
              </a:rPr>
              <a:t>این مقاله را در سایت اصفهان‌پلاس منتشر کرده‌ام</a:t>
            </a:r>
            <a:endParaRPr lang="en-US" sz="1050" dirty="0">
              <a:cs typeface="B Koodak" pitchFamily="2" charset="-78"/>
            </a:endParaRPr>
          </a:p>
        </p:txBody>
      </p:sp>
      <p:pic>
        <p:nvPicPr>
          <p:cNvPr id="4" name="Picture 2" descr="اصفهان پلاس">
            <a:hlinkClick r:id="rId3"/>
          </p:cNvPr>
          <p:cNvPicPr>
            <a:picLocks noChangeAspect="1" noChangeArrowheads="1"/>
          </p:cNvPicPr>
          <p:nvPr/>
        </p:nvPicPr>
        <p:blipFill>
          <a:blip r:embed="rId4"/>
          <a:srcRect/>
          <a:stretch>
            <a:fillRect/>
          </a:stretch>
        </p:blipFill>
        <p:spPr bwMode="auto">
          <a:xfrm>
            <a:off x="5486400" y="2038350"/>
            <a:ext cx="2209800" cy="565709"/>
          </a:xfrm>
          <a:prstGeom prst="rect">
            <a:avLst/>
          </a:prstGeom>
          <a:noFill/>
        </p:spPr>
      </p:pic>
      <p:sp>
        <p:nvSpPr>
          <p:cNvPr id="5" name="Rectangle 4">
            <a:hlinkClick r:id="rId5"/>
          </p:cNvPr>
          <p:cNvSpPr/>
          <p:nvPr/>
        </p:nvSpPr>
        <p:spPr>
          <a:xfrm>
            <a:off x="1219200" y="1863634"/>
            <a:ext cx="2819400" cy="1201783"/>
          </a:xfrm>
          <a:prstGeom prst="rect">
            <a:avLst/>
          </a:prstGeom>
          <a:no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7410" name="TextBox 2"/>
          <p:cNvSpPr txBox="1">
            <a:spLocks noChangeArrowheads="1"/>
          </p:cNvSpPr>
          <p:nvPr/>
        </p:nvSpPr>
        <p:spPr bwMode="auto">
          <a:xfrm>
            <a:off x="935038" y="843857"/>
            <a:ext cx="7277100" cy="584775"/>
          </a:xfrm>
          <a:prstGeom prst="rect">
            <a:avLst/>
          </a:prstGeom>
          <a:noFill/>
          <a:ln w="9525">
            <a:noFill/>
            <a:miter lim="800000"/>
            <a:headEnd/>
            <a:tailEnd/>
          </a:ln>
        </p:spPr>
        <p:txBody>
          <a:bodyPr>
            <a:spAutoFit/>
          </a:bodyPr>
          <a:lstStyle/>
          <a:p>
            <a:pPr algn="ctr"/>
            <a:r>
              <a:rPr lang="fa-IR" sz="3200" dirty="0">
                <a:solidFill>
                  <a:srgbClr val="523F38"/>
                </a:solidFill>
                <a:latin typeface="Helvetica" charset="0"/>
                <a:cs typeface="A Chamran" panose="00000400000000000000" pitchFamily="2" charset="-78"/>
              </a:rPr>
              <a:t>نقشه محتوی چیست؟</a:t>
            </a:r>
            <a:endParaRPr lang="en-US" sz="3200" dirty="0">
              <a:solidFill>
                <a:srgbClr val="523F38"/>
              </a:solidFill>
              <a:latin typeface="Helvetica" charset="0"/>
              <a:cs typeface="A Chamran" panose="00000400000000000000" pitchFamily="2" charset="-78"/>
            </a:endParaRPr>
          </a:p>
        </p:txBody>
      </p:sp>
      <p:sp>
        <p:nvSpPr>
          <p:cNvPr id="17411" name="TextBox 3"/>
          <p:cNvSpPr txBox="1">
            <a:spLocks noChangeArrowheads="1"/>
          </p:cNvSpPr>
          <p:nvPr/>
        </p:nvSpPr>
        <p:spPr bwMode="auto">
          <a:xfrm>
            <a:off x="827088" y="1857375"/>
            <a:ext cx="7459662" cy="2332946"/>
          </a:xfrm>
          <a:prstGeom prst="rect">
            <a:avLst/>
          </a:prstGeom>
          <a:noFill/>
          <a:ln w="9525">
            <a:noFill/>
            <a:miter lim="800000"/>
            <a:headEnd/>
            <a:tailEnd/>
          </a:ln>
        </p:spPr>
        <p:txBody>
          <a:bodyPr>
            <a:spAutoFit/>
          </a:bodyPr>
          <a:lstStyle/>
          <a:p>
            <a:pPr algn="r" rtl="1">
              <a:lnSpc>
                <a:spcPct val="130000"/>
              </a:lnSpc>
            </a:pPr>
            <a:r>
              <a:rPr lang="fa-IR" sz="1400" dirty="0">
                <a:solidFill>
                  <a:srgbClr val="523F38"/>
                </a:solidFill>
                <a:latin typeface="Helvetica" charset="0"/>
                <a:cs typeface="B Yekan" panose="00000400000000000000" pitchFamily="2" charset="-78"/>
              </a:rPr>
              <a:t>وقتی صحبت از «محتوی» به میان می‌آید، به ندرت می‌توان یک نسخه برای همه پیچید. برای اطمینان از اینکه کسب و کار شما در خلق و انتشار مطالب موثر و باکیفیت برای کاربران، درست عمل می‌کند، شما باید بتوانید «محتوای درست» را به «فرد درست» و در «زمان درست» ارائه دهید. فرایند طراحی و اجرای «نقشه محتوی» دقیقا انجام چنین کاری است.</a:t>
            </a:r>
          </a:p>
          <a:p>
            <a:pPr algn="r" rtl="1">
              <a:lnSpc>
                <a:spcPct val="130000"/>
              </a:lnSpc>
            </a:pPr>
            <a:endParaRPr lang="fa-IR" sz="1400" dirty="0">
              <a:solidFill>
                <a:srgbClr val="523F38"/>
              </a:solidFill>
              <a:latin typeface="Helvetica" charset="0"/>
              <a:cs typeface="B Yekan" panose="00000400000000000000" pitchFamily="2" charset="-78"/>
            </a:endParaRPr>
          </a:p>
          <a:p>
            <a:pPr algn="r" rtl="1">
              <a:lnSpc>
                <a:spcPct val="130000"/>
              </a:lnSpc>
            </a:pPr>
            <a:r>
              <a:rPr lang="fa-IR" sz="1400" dirty="0">
                <a:solidFill>
                  <a:srgbClr val="523F38"/>
                </a:solidFill>
                <a:latin typeface="Helvetica" charset="0"/>
                <a:cs typeface="B Yekan" panose="00000400000000000000" pitchFamily="2" charset="-78"/>
              </a:rPr>
              <a:t>هدف استفاده از «نقشه محتوی» تولید محتوی مطابق با موارد زیر است:</a:t>
            </a:r>
          </a:p>
          <a:p>
            <a:pPr lvl="1" algn="r" rtl="1">
              <a:lnSpc>
                <a:spcPct val="130000"/>
              </a:lnSpc>
            </a:pPr>
            <a:r>
              <a:rPr lang="fa-IR" sz="1400" dirty="0">
                <a:solidFill>
                  <a:srgbClr val="523F38"/>
                </a:solidFill>
                <a:latin typeface="Helvetica" charset="0"/>
                <a:cs typeface="B Yekan" panose="00000400000000000000" pitchFamily="2" charset="-78"/>
              </a:rPr>
              <a:t>1) خصوصیات فردی که آن محتوی را مورد استفاده قرار می‌دهد (مطابق با پرسونای کاربر).</a:t>
            </a:r>
          </a:p>
          <a:p>
            <a:pPr lvl="1" algn="r" rtl="1">
              <a:lnSpc>
                <a:spcPct val="130000"/>
              </a:lnSpc>
            </a:pPr>
            <a:r>
              <a:rPr lang="fa-IR" sz="1400" dirty="0">
                <a:solidFill>
                  <a:srgbClr val="523F38"/>
                </a:solidFill>
                <a:latin typeface="Helvetica" charset="0"/>
                <a:cs typeface="B Yekan" panose="00000400000000000000" pitchFamily="2" charset="-78"/>
              </a:rPr>
              <a:t>2) میزان نزدیکی آن فرد به نقطه تصمیم‌گیری برای خرید (مطابق با مرحله چرخه عمر مشتری)</a:t>
            </a:r>
            <a:endParaRPr lang="en-US" sz="1400" dirty="0">
              <a:solidFill>
                <a:srgbClr val="523F38"/>
              </a:solidFill>
              <a:latin typeface="Helvetica" charset="0"/>
              <a:cs typeface="B Yekan" panose="00000400000000000000" pitchFamily="2" charset="-78"/>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6" name="TextBox 2"/>
          <p:cNvSpPr txBox="1">
            <a:spLocks noChangeArrowheads="1"/>
          </p:cNvSpPr>
          <p:nvPr/>
        </p:nvSpPr>
        <p:spPr bwMode="auto">
          <a:xfrm>
            <a:off x="935038" y="819150"/>
            <a:ext cx="7277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algn="ctr" rtl="1" eaLnBrk="1" hangingPunct="1"/>
            <a:r>
              <a:rPr lang="fa-IR" altLang="en-US" b="1" dirty="0">
                <a:solidFill>
                  <a:srgbClr val="1B404E"/>
                </a:solidFill>
                <a:latin typeface="Helvetica" panose="020B0604020202020204" pitchFamily="34" charset="0"/>
                <a:cs typeface="B Yekan" panose="00000400000000000000" pitchFamily="2" charset="-78"/>
              </a:rPr>
              <a:t>یک پرسونای خریدار چیست؟</a:t>
            </a:r>
            <a:endParaRPr lang="en-US" altLang="en-US" b="1" dirty="0">
              <a:solidFill>
                <a:srgbClr val="1B404E"/>
              </a:solidFill>
              <a:latin typeface="Helvetica" panose="020B0604020202020204" pitchFamily="34" charset="0"/>
              <a:cs typeface="B Yekan" panose="00000400000000000000" pitchFamily="2" charset="-78"/>
            </a:endParaRPr>
          </a:p>
        </p:txBody>
      </p:sp>
      <p:sp>
        <p:nvSpPr>
          <p:cNvPr id="7" name="TextBox 3"/>
          <p:cNvSpPr txBox="1">
            <a:spLocks noChangeArrowheads="1"/>
          </p:cNvSpPr>
          <p:nvPr/>
        </p:nvSpPr>
        <p:spPr bwMode="auto">
          <a:xfrm>
            <a:off x="827088" y="1857375"/>
            <a:ext cx="7459662" cy="2227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Calibri" panose="020F0502020204030204" pitchFamily="34" charset="0"/>
                <a:ea typeface="MS PGothic" panose="020B0600070205080204" pitchFamily="34" charset="-128"/>
              </a:defRPr>
            </a:lvl1pPr>
            <a:lvl2pPr marL="742950" indent="-285750" eaLnBrk="0" hangingPunct="0">
              <a:defRPr sz="2400">
                <a:solidFill>
                  <a:schemeClr val="tx1"/>
                </a:solidFill>
                <a:latin typeface="Calibri" panose="020F0502020204030204" pitchFamily="34" charset="0"/>
                <a:ea typeface="MS PGothic" panose="020B0600070205080204" pitchFamily="34" charset="-128"/>
              </a:defRPr>
            </a:lvl2pPr>
            <a:lvl3pPr marL="1143000" indent="-228600" eaLnBrk="0" hangingPunct="0">
              <a:defRPr sz="2400">
                <a:solidFill>
                  <a:schemeClr val="tx1"/>
                </a:solidFill>
                <a:latin typeface="Calibri" panose="020F0502020204030204" pitchFamily="34" charset="0"/>
                <a:ea typeface="MS PGothic" panose="020B0600070205080204" pitchFamily="34" charset="-128"/>
              </a:defRPr>
            </a:lvl3pPr>
            <a:lvl4pPr marL="1600200" indent="-228600" eaLnBrk="0" hangingPunct="0">
              <a:defRPr sz="2400">
                <a:solidFill>
                  <a:schemeClr val="tx1"/>
                </a:solidFill>
                <a:latin typeface="Calibri" panose="020F0502020204030204" pitchFamily="34" charset="0"/>
                <a:ea typeface="MS PGothic" panose="020B0600070205080204" pitchFamily="34" charset="-128"/>
              </a:defRPr>
            </a:lvl4pPr>
            <a:lvl5pPr marL="2057400" indent="-228600" eaLnBrk="0" hangingPunct="0">
              <a:defRPr sz="2400">
                <a:solidFill>
                  <a:schemeClr val="tx1"/>
                </a:solidFill>
                <a:latin typeface="Calibri" panose="020F0502020204030204" pitchFamily="34" charset="0"/>
                <a:ea typeface="MS PGothic" panose="020B0600070205080204" pitchFamily="34" charset="-128"/>
              </a:defRPr>
            </a:lvl5pPr>
            <a:lvl6pPr marL="25146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6pPr>
            <a:lvl7pPr marL="29718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7pPr>
            <a:lvl8pPr marL="34290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8pPr>
            <a:lvl9pPr marL="3886200" indent="-228600" eaLnBrk="0" fontAlgn="base" hangingPunct="0">
              <a:spcBef>
                <a:spcPct val="0"/>
              </a:spcBef>
              <a:spcAft>
                <a:spcPct val="0"/>
              </a:spcAft>
              <a:defRPr sz="2400">
                <a:solidFill>
                  <a:schemeClr val="tx1"/>
                </a:solidFill>
                <a:latin typeface="Calibri" panose="020F0502020204030204" pitchFamily="34" charset="0"/>
                <a:ea typeface="MS PGothic" panose="020B0600070205080204" pitchFamily="34" charset="-128"/>
              </a:defRPr>
            </a:lvl9pPr>
          </a:lstStyle>
          <a:p>
            <a:pPr algn="just" rtl="1" eaLnBrk="1" hangingPunct="1">
              <a:lnSpc>
                <a:spcPct val="130000"/>
              </a:lnSpc>
            </a:pPr>
            <a:r>
              <a:rPr lang="fa-IR" altLang="en-US" sz="1200" b="1" dirty="0">
                <a:latin typeface="Iranian Sans" panose="01000500000000020002" pitchFamily="50" charset="-78"/>
                <a:cs typeface="A  Mitra_3 (MRT)" panose="00000700000000000000" pitchFamily="2" charset="-78"/>
              </a:rPr>
              <a:t>پرسونای خریدار</a:t>
            </a:r>
            <a:r>
              <a:rPr lang="fa-IR" altLang="en-US" sz="1200" dirty="0">
                <a:latin typeface="Iranian Sans" panose="01000500000000020002" pitchFamily="50" charset="-78"/>
                <a:cs typeface="A  Mitra_3 (MRT)" panose="00000700000000000000" pitchFamily="2" charset="-78"/>
              </a:rPr>
              <a:t> </a:t>
            </a:r>
            <a:r>
              <a:rPr lang="fa-IR" altLang="en-US" sz="1200" b="1" dirty="0">
                <a:solidFill>
                  <a:srgbClr val="FF0000"/>
                </a:solidFill>
                <a:latin typeface="Iranian Sans" panose="01000500000000020002" pitchFamily="50" charset="-78"/>
                <a:cs typeface="A  Mitra_3 (MRT)" panose="00000700000000000000" pitchFamily="2" charset="-78"/>
              </a:rPr>
              <a:t>یک نمایش کلی و روایی از یک مشتری ایده‌آل </a:t>
            </a:r>
            <a:r>
              <a:rPr lang="fa-IR" altLang="en-US" sz="1200" dirty="0">
                <a:solidFill>
                  <a:srgbClr val="1B404E"/>
                </a:solidFill>
                <a:latin typeface="Iranian Sans" panose="01000500000000020002" pitchFamily="50" charset="-78"/>
                <a:cs typeface="A  Mitra_3 (MRT)" panose="00000700000000000000" pitchFamily="2" charset="-78"/>
              </a:rPr>
              <a:t>است. این مفهموم به شما کمک می‌کند تا مشتریان خود (و مشتریان احتمالی خود) را </a:t>
            </a:r>
            <a:r>
              <a:rPr lang="fa-IR" altLang="en-US" sz="1200" b="1" dirty="0">
                <a:solidFill>
                  <a:srgbClr val="FF0000"/>
                </a:solidFill>
                <a:latin typeface="Iranian Sans" panose="01000500000000020002" pitchFamily="50" charset="-78"/>
                <a:cs typeface="A  Mitra_3 (MRT)" panose="00000700000000000000" pitchFamily="2" charset="-78"/>
              </a:rPr>
              <a:t>بهتر شناخته</a:t>
            </a:r>
            <a:r>
              <a:rPr lang="fa-IR" altLang="en-US" sz="1200" b="1" dirty="0">
                <a:solidFill>
                  <a:srgbClr val="1B404E"/>
                </a:solidFill>
                <a:latin typeface="Iranian Sans" panose="01000500000000020002" pitchFamily="50" charset="-78"/>
                <a:cs typeface="A  Mitra_3 (MRT)" panose="00000700000000000000" pitchFamily="2" charset="-78"/>
              </a:rPr>
              <a:t> </a:t>
            </a:r>
            <a:r>
              <a:rPr lang="fa-IR" altLang="en-US" sz="1200" dirty="0">
                <a:solidFill>
                  <a:srgbClr val="1B404E"/>
                </a:solidFill>
                <a:latin typeface="Iranian Sans" panose="01000500000000020002" pitchFamily="50" charset="-78"/>
                <a:cs typeface="A  Mitra_3 (MRT)" panose="00000700000000000000" pitchFamily="2" charset="-78"/>
              </a:rPr>
              <a:t>و کسب و کار خود را با </a:t>
            </a:r>
            <a:r>
              <a:rPr lang="fa-IR" altLang="en-US" sz="1200" b="1" dirty="0">
                <a:solidFill>
                  <a:srgbClr val="FF0000"/>
                </a:solidFill>
                <a:latin typeface="Iranian Sans" panose="01000500000000020002" pitchFamily="50" charset="-78"/>
                <a:cs typeface="A  Mitra_3 (MRT)" panose="00000700000000000000" pitchFamily="2" charset="-78"/>
              </a:rPr>
              <a:t>تناسب</a:t>
            </a:r>
            <a:r>
              <a:rPr lang="fa-IR" altLang="en-US" sz="1200" dirty="0">
                <a:solidFill>
                  <a:srgbClr val="1B404E"/>
                </a:solidFill>
                <a:latin typeface="Iranian Sans" panose="01000500000000020002" pitchFamily="50" charset="-78"/>
                <a:cs typeface="A  Mitra_3 (MRT)" panose="00000700000000000000" pitchFamily="2" charset="-78"/>
              </a:rPr>
              <a:t> بیشتری نسبت به نیازها، رفتار و ملاحظات گروه‌های مختلف طراحی و پیاده‌سازی کنید.</a:t>
            </a:r>
          </a:p>
          <a:p>
            <a:pPr algn="r" rtl="1" eaLnBrk="1" hangingPunct="1">
              <a:lnSpc>
                <a:spcPct val="130000"/>
              </a:lnSpc>
            </a:pPr>
            <a:endParaRPr lang="fa-IR" altLang="en-US" sz="1200" dirty="0">
              <a:solidFill>
                <a:srgbClr val="1B404E"/>
              </a:solidFill>
              <a:latin typeface="Iranian Sans" panose="01000500000000020002" pitchFamily="50" charset="-78"/>
              <a:cs typeface="A  Mitra_3 (MRT)" panose="00000700000000000000" pitchFamily="2" charset="-78"/>
            </a:endParaRPr>
          </a:p>
          <a:p>
            <a:pPr algn="just" rtl="1" eaLnBrk="1" hangingPunct="1">
              <a:lnSpc>
                <a:spcPct val="130000"/>
              </a:lnSpc>
            </a:pPr>
            <a:r>
              <a:rPr lang="fa-IR" altLang="en-US" sz="1200" dirty="0">
                <a:solidFill>
                  <a:srgbClr val="1B404E"/>
                </a:solidFill>
                <a:latin typeface="Iranian Sans" panose="01000500000000020002" pitchFamily="50" charset="-78"/>
                <a:cs typeface="A  Mitra_3 (MRT)" panose="00000700000000000000" pitchFamily="2" charset="-78"/>
              </a:rPr>
              <a:t>طراحی یک پرسونای قوی بر اساس </a:t>
            </a:r>
            <a:r>
              <a:rPr lang="fa-IR" altLang="en-US" sz="1200" b="1" dirty="0">
                <a:solidFill>
                  <a:srgbClr val="FF0000"/>
                </a:solidFill>
                <a:latin typeface="Iranian Sans" panose="01000500000000020002" pitchFamily="50" charset="-78"/>
                <a:cs typeface="A  Mitra_3 (MRT)" panose="00000700000000000000" pitchFamily="2" charset="-78"/>
              </a:rPr>
              <a:t>تحقیقات بازار و بینشی </a:t>
            </a:r>
            <a:r>
              <a:rPr lang="fa-IR" altLang="en-US" sz="1200" dirty="0">
                <a:solidFill>
                  <a:srgbClr val="1B404E"/>
                </a:solidFill>
                <a:latin typeface="Iranian Sans" panose="01000500000000020002" pitchFamily="50" charset="-78"/>
                <a:cs typeface="A  Mitra_3 (MRT)" panose="00000700000000000000" pitchFamily="2" charset="-78"/>
              </a:rPr>
              <a:t>که شما از مشتریان واقعی خود به دست آورده‌اید امکان‌پذیر است. این بینش ممکن است از طریق </a:t>
            </a:r>
            <a:r>
              <a:rPr lang="fa-IR" altLang="en-US" sz="1200" b="1" dirty="0">
                <a:solidFill>
                  <a:srgbClr val="FF0000"/>
                </a:solidFill>
                <a:latin typeface="Iranian Sans" panose="01000500000000020002" pitchFamily="50" charset="-78"/>
                <a:cs typeface="A  Mitra_3 (MRT)" panose="00000700000000000000" pitchFamily="2" charset="-78"/>
              </a:rPr>
              <a:t>نظرسنجی، مصاحبه مستقیم، مشاهده </a:t>
            </a:r>
            <a:r>
              <a:rPr lang="fa-IR" altLang="en-US" sz="1200" dirty="0">
                <a:solidFill>
                  <a:srgbClr val="1B404E"/>
                </a:solidFill>
                <a:latin typeface="Iranian Sans" panose="01000500000000020002" pitchFamily="50" charset="-78"/>
                <a:cs typeface="A  Mitra_3 (MRT)" panose="00000700000000000000" pitchFamily="2" charset="-78"/>
              </a:rPr>
              <a:t>و ... به دست آمده باشد. </a:t>
            </a:r>
          </a:p>
          <a:p>
            <a:pPr algn="just" rtl="1" eaLnBrk="1" hangingPunct="1">
              <a:lnSpc>
                <a:spcPct val="130000"/>
              </a:lnSpc>
            </a:pPr>
            <a:endParaRPr lang="fa-IR" altLang="en-US" sz="1200" dirty="0">
              <a:solidFill>
                <a:srgbClr val="1B404E"/>
              </a:solidFill>
              <a:latin typeface="Iranian Sans" panose="01000500000000020002" pitchFamily="50" charset="-78"/>
              <a:cs typeface="A  Mitra_3 (MRT)" panose="00000700000000000000" pitchFamily="2" charset="-78"/>
            </a:endParaRPr>
          </a:p>
          <a:p>
            <a:pPr algn="just" rtl="1" eaLnBrk="1" hangingPunct="1">
              <a:lnSpc>
                <a:spcPct val="130000"/>
              </a:lnSpc>
            </a:pPr>
            <a:r>
              <a:rPr lang="fa-IR" altLang="en-US" sz="1200" dirty="0">
                <a:solidFill>
                  <a:srgbClr val="1B404E"/>
                </a:solidFill>
                <a:latin typeface="Iranian Sans" panose="01000500000000020002" pitchFamily="50" charset="-78"/>
                <a:cs typeface="A  Mitra_3 (MRT)" panose="00000700000000000000" pitchFamily="2" charset="-78"/>
              </a:rPr>
              <a:t>بسته به نوع کسب و کار شما، می‌توانید یک یا دو پرسونا داشته باشید یا اینکه 10 یا 20 پرسونا برای خود تعریف کنید. اگر برای اولین بار این کار را انجام می‌دهید و یا در </a:t>
            </a:r>
            <a:r>
              <a:rPr lang="fa-IR" altLang="en-US" sz="1200" dirty="0">
                <a:latin typeface="Iranian Sans" panose="01000500000000020002" pitchFamily="50" charset="-78"/>
                <a:cs typeface="A  Mitra_3 (MRT)" panose="00000700000000000000" pitchFamily="2" charset="-78"/>
              </a:rPr>
              <a:t>حال </a:t>
            </a:r>
            <a:r>
              <a:rPr lang="fa-IR" altLang="en-US" sz="1200" b="1" dirty="0">
                <a:latin typeface="Iranian Sans" panose="01000500000000020002" pitchFamily="50" charset="-78"/>
                <a:cs typeface="A  Mitra_3 (MRT)" panose="00000700000000000000" pitchFamily="2" charset="-78"/>
              </a:rPr>
              <a:t>طراحی مدل یک کسب و کار نوپا </a:t>
            </a:r>
            <a:r>
              <a:rPr lang="fa-IR" altLang="en-US" sz="1200" dirty="0">
                <a:solidFill>
                  <a:srgbClr val="1B404E"/>
                </a:solidFill>
                <a:latin typeface="Iranian Sans" panose="01000500000000020002" pitchFamily="50" charset="-78"/>
                <a:cs typeface="A  Mitra_3 (MRT)" panose="00000700000000000000" pitchFamily="2" charset="-78"/>
              </a:rPr>
              <a:t>هستید، به شما توصیه می‌کنیم </a:t>
            </a:r>
            <a:r>
              <a:rPr lang="fa-IR" altLang="en-US" sz="1200" b="1" dirty="0">
                <a:solidFill>
                  <a:srgbClr val="FF0000"/>
                </a:solidFill>
                <a:latin typeface="Iranian Sans" panose="01000500000000020002" pitchFamily="50" charset="-78"/>
                <a:cs typeface="A  Mitra_3 (MRT)" panose="00000700000000000000" pitchFamily="2" charset="-78"/>
              </a:rPr>
              <a:t>از یک یا دو پرسونا شروع کنید</a:t>
            </a:r>
            <a:r>
              <a:rPr lang="fa-IR" altLang="en-US" sz="1200" dirty="0">
                <a:solidFill>
                  <a:srgbClr val="1B404E"/>
                </a:solidFill>
                <a:latin typeface="Iranian Sans" panose="01000500000000020002" pitchFamily="50" charset="-78"/>
                <a:cs typeface="A  Mitra_3 (MRT)" panose="00000700000000000000" pitchFamily="2" charset="-78"/>
              </a:rPr>
              <a:t>. بعدا فرصت کافی برای گسترش آنها خواهید داشت.</a:t>
            </a:r>
            <a:endParaRPr lang="en-US" altLang="en-US" sz="1100" dirty="0">
              <a:solidFill>
                <a:srgbClr val="1B404E"/>
              </a:solidFill>
              <a:latin typeface="Iranian Sans" panose="01000500000000020002" pitchFamily="50" charset="-78"/>
              <a:cs typeface="A  Mitra_3 (MRT)" panose="00000700000000000000" pitchFamily="2" charset="-78"/>
            </a:endParaRPr>
          </a:p>
        </p:txBody>
      </p:sp>
      <p:pic>
        <p:nvPicPr>
          <p:cNvPr id="8" name="Picture 7"/>
          <p:cNvPicPr>
            <a:picLocks noChangeAspect="1"/>
          </p:cNvPicPr>
          <p:nvPr/>
        </p:nvPicPr>
        <p:blipFill rotWithShape="1">
          <a:blip r:embed="rId4" cstate="print">
            <a:extLst>
              <a:ext uri="{28A0092B-C50C-407E-A947-70E740481C1C}">
                <a14:useLocalDpi xmlns:a14="http://schemas.microsoft.com/office/drawing/2010/main" val="0"/>
              </a:ext>
            </a:extLst>
          </a:blip>
          <a:srcRect l="45112" t="49677" r="10201" b="1604"/>
          <a:stretch/>
        </p:blipFill>
        <p:spPr>
          <a:xfrm>
            <a:off x="8077200" y="209550"/>
            <a:ext cx="882048" cy="869840"/>
          </a:xfrm>
          <a:prstGeom prst="ellipse">
            <a:avLst/>
          </a:prstGeom>
          <a:ln w="63500">
            <a:solidFill>
              <a:srgbClr val="434343"/>
            </a:solid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C:\Documents and Settings\Administrator\Desktop\Buyer Persona template-fa2.png"/>
          <p:cNvPicPr>
            <a:picLocks noChangeAspect="1" noChangeArrowheads="1"/>
          </p:cNvPicPr>
          <p:nvPr/>
        </p:nvPicPr>
        <p:blipFill>
          <a:blip r:embed="rId3"/>
          <a:srcRect/>
          <a:stretch>
            <a:fillRect/>
          </a:stretch>
        </p:blipFill>
        <p:spPr bwMode="auto">
          <a:xfrm>
            <a:off x="0" y="1"/>
            <a:ext cx="9144000" cy="5147916"/>
          </a:xfrm>
          <a:prstGeom prst="rect">
            <a:avLst/>
          </a:prstGeom>
          <a:noFill/>
        </p:spPr>
      </p:pic>
    </p:spTree>
    <p:extLst>
      <p:ext uri="{BB962C8B-B14F-4D97-AF65-F5344CB8AC3E}">
        <p14:creationId xmlns:p14="http://schemas.microsoft.com/office/powerpoint/2010/main" val="3738586883"/>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483" name="TextBox 3"/>
          <p:cNvSpPr txBox="1">
            <a:spLocks noChangeArrowheads="1"/>
          </p:cNvSpPr>
          <p:nvPr/>
        </p:nvSpPr>
        <p:spPr bwMode="auto">
          <a:xfrm>
            <a:off x="827088" y="1857375"/>
            <a:ext cx="7459662" cy="2412968"/>
          </a:xfrm>
          <a:prstGeom prst="rect">
            <a:avLst/>
          </a:prstGeom>
          <a:noFill/>
          <a:ln w="9525">
            <a:noFill/>
            <a:miter lim="800000"/>
            <a:headEnd/>
            <a:tailEnd/>
          </a:ln>
        </p:spPr>
        <p:txBody>
          <a:bodyPr>
            <a:spAutoFit/>
          </a:bodyPr>
          <a:lstStyle/>
          <a:p>
            <a:pPr algn="r" rtl="1">
              <a:lnSpc>
                <a:spcPct val="130000"/>
              </a:lnSpc>
            </a:pPr>
            <a:r>
              <a:rPr lang="fa-IR" sz="1400" dirty="0">
                <a:solidFill>
                  <a:srgbClr val="523F38"/>
                </a:solidFill>
                <a:latin typeface="Helvetica" charset="0"/>
                <a:cs typeface="B Yekan" panose="00000400000000000000" pitchFamily="2" charset="-78"/>
              </a:rPr>
              <a:t>پرسونای خریداری که در فرایند «نقشه محتوی» مورد هدف قرار می‌دهید، تنها یک طرف از این معادله است. در واقع علاوه بر اینکه باید بدانید مخاطب شما کیست، باید بفهمید که آن فرد در چه مرحله‌ای از فرایند تصمیم‌گیری برای خرید شما قرار گرفته است. (یعنی چقدر به انجام یک تراکنش خرید نزدیک است) محل قرارگیری آن فرد در چرخه تصمیم‌گیری برای خرید را «مرحله چرخه عمر» آن مشتری می‌نامند.</a:t>
            </a:r>
          </a:p>
          <a:p>
            <a:pPr algn="r" rtl="1">
              <a:lnSpc>
                <a:spcPct val="130000"/>
              </a:lnSpc>
            </a:pPr>
            <a:endParaRPr lang="fa-IR" sz="1400" dirty="0">
              <a:solidFill>
                <a:srgbClr val="523F38"/>
              </a:solidFill>
              <a:latin typeface="Helvetica" charset="0"/>
              <a:cs typeface="B Yekan" panose="00000400000000000000" pitchFamily="2" charset="-78"/>
            </a:endParaRPr>
          </a:p>
          <a:p>
            <a:pPr algn="r" rtl="1">
              <a:lnSpc>
                <a:spcPct val="130000"/>
              </a:lnSpc>
            </a:pPr>
            <a:r>
              <a:rPr lang="fa-IR" sz="1400" dirty="0">
                <a:solidFill>
                  <a:srgbClr val="523F38"/>
                </a:solidFill>
                <a:latin typeface="Helvetica" charset="0"/>
                <a:cs typeface="B Yekan" panose="00000400000000000000" pitchFamily="2" charset="-78"/>
              </a:rPr>
              <a:t>با توجه به هدف این مطلب، چرخه حیات یک مشتری را به سه مرحله کلی تقسیم می‌کنیم: </a:t>
            </a:r>
          </a:p>
          <a:p>
            <a:pPr algn="ctr" rtl="1">
              <a:lnSpc>
                <a:spcPct val="130000"/>
              </a:lnSpc>
            </a:pPr>
            <a:r>
              <a:rPr lang="fa-IR" sz="2800" b="1" dirty="0">
                <a:solidFill>
                  <a:srgbClr val="523F38"/>
                </a:solidFill>
                <a:latin typeface="Helvetica" charset="0"/>
                <a:cs typeface="B Yekan" panose="00000400000000000000" pitchFamily="2" charset="-78"/>
              </a:rPr>
              <a:t>آگاهی، توجه و تصمیم‌گیری</a:t>
            </a:r>
            <a:endParaRPr lang="en-US" sz="2800" dirty="0">
              <a:solidFill>
                <a:srgbClr val="523F38"/>
              </a:solidFill>
              <a:latin typeface="Helvetica" charset="0"/>
              <a:cs typeface="B Yekan" panose="00000400000000000000" pitchFamily="2" charset="-78"/>
            </a:endParaRPr>
          </a:p>
        </p:txBody>
      </p:sp>
      <p:sp>
        <p:nvSpPr>
          <p:cNvPr id="4" name="TextBox 2"/>
          <p:cNvSpPr txBox="1">
            <a:spLocks noChangeArrowheads="1"/>
          </p:cNvSpPr>
          <p:nvPr/>
        </p:nvSpPr>
        <p:spPr bwMode="auto">
          <a:xfrm>
            <a:off x="935038" y="848616"/>
            <a:ext cx="7277100" cy="584775"/>
          </a:xfrm>
          <a:prstGeom prst="rect">
            <a:avLst/>
          </a:prstGeom>
          <a:noFill/>
          <a:ln w="9525">
            <a:noFill/>
            <a:miter lim="800000"/>
            <a:headEnd/>
            <a:tailEnd/>
          </a:ln>
        </p:spPr>
        <p:txBody>
          <a:bodyPr>
            <a:spAutoFit/>
          </a:bodyPr>
          <a:lstStyle/>
          <a:p>
            <a:pPr algn="ctr"/>
            <a:r>
              <a:rPr lang="fa-IR" sz="3200" b="1" dirty="0">
                <a:solidFill>
                  <a:srgbClr val="523F38"/>
                </a:solidFill>
                <a:latin typeface="Helvetica" charset="0"/>
                <a:cs typeface="A Chamran" panose="00000400000000000000" pitchFamily="2" charset="-78"/>
              </a:rPr>
              <a:t>مراحل چرخه عمر</a:t>
            </a:r>
            <a:endParaRPr lang="en-US" sz="3200" b="1" dirty="0">
              <a:solidFill>
                <a:srgbClr val="523F38"/>
              </a:solidFill>
              <a:latin typeface="Helvetica" charset="0"/>
              <a:cs typeface="A Chamran" panose="00000400000000000000" pitchFamily="2" charset="-78"/>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1506" name="TextBox 2"/>
          <p:cNvSpPr txBox="1">
            <a:spLocks noChangeArrowheads="1"/>
          </p:cNvSpPr>
          <p:nvPr/>
        </p:nvSpPr>
        <p:spPr bwMode="auto">
          <a:xfrm>
            <a:off x="935038" y="848616"/>
            <a:ext cx="7277100" cy="584775"/>
          </a:xfrm>
          <a:prstGeom prst="rect">
            <a:avLst/>
          </a:prstGeom>
          <a:noFill/>
          <a:ln w="9525">
            <a:noFill/>
            <a:miter lim="800000"/>
            <a:headEnd/>
            <a:tailEnd/>
          </a:ln>
        </p:spPr>
        <p:txBody>
          <a:bodyPr>
            <a:spAutoFit/>
          </a:bodyPr>
          <a:lstStyle/>
          <a:p>
            <a:pPr algn="ctr"/>
            <a:r>
              <a:rPr lang="fa-IR" sz="3200" b="1" dirty="0">
                <a:solidFill>
                  <a:srgbClr val="523F38"/>
                </a:solidFill>
                <a:latin typeface="Helvetica" charset="0"/>
                <a:cs typeface="A Chamran" panose="00000400000000000000" pitchFamily="2" charset="-78"/>
              </a:rPr>
              <a:t>مراحل چرخه عمر</a:t>
            </a:r>
            <a:endParaRPr lang="en-US" sz="3200" b="1" dirty="0">
              <a:solidFill>
                <a:srgbClr val="523F38"/>
              </a:solidFill>
              <a:latin typeface="Helvetica" charset="0"/>
              <a:cs typeface="A Chamran" panose="00000400000000000000" pitchFamily="2" charset="-78"/>
            </a:endParaRPr>
          </a:p>
        </p:txBody>
      </p:sp>
      <p:sp>
        <p:nvSpPr>
          <p:cNvPr id="21507" name="TextBox 3"/>
          <p:cNvSpPr txBox="1">
            <a:spLocks noChangeArrowheads="1"/>
          </p:cNvSpPr>
          <p:nvPr/>
        </p:nvSpPr>
        <p:spPr bwMode="auto">
          <a:xfrm>
            <a:off x="827088" y="1857375"/>
            <a:ext cx="7459662" cy="2693045"/>
          </a:xfrm>
          <a:prstGeom prst="rect">
            <a:avLst/>
          </a:prstGeom>
          <a:noFill/>
          <a:ln w="9525">
            <a:noFill/>
            <a:miter lim="800000"/>
            <a:headEnd/>
            <a:tailEnd/>
          </a:ln>
        </p:spPr>
        <p:txBody>
          <a:bodyPr>
            <a:spAutoFit/>
          </a:bodyPr>
          <a:lstStyle/>
          <a:p>
            <a:pPr algn="ctr" rtl="1">
              <a:lnSpc>
                <a:spcPct val="130000"/>
              </a:lnSpc>
            </a:pPr>
            <a:r>
              <a:rPr lang="fa-IR" sz="2000" b="1" dirty="0">
                <a:solidFill>
                  <a:srgbClr val="523F38"/>
                </a:solidFill>
                <a:latin typeface="Helvetica" charset="0"/>
                <a:cs typeface="B Yekan" panose="00000400000000000000" pitchFamily="2" charset="-78"/>
              </a:rPr>
              <a:t>آگاهی</a:t>
            </a:r>
          </a:p>
          <a:p>
            <a:pPr algn="ctr" rtl="1">
              <a:lnSpc>
                <a:spcPct val="130000"/>
              </a:lnSpc>
            </a:pPr>
            <a:r>
              <a:rPr lang="fa-IR" sz="1400" dirty="0">
                <a:solidFill>
                  <a:srgbClr val="523F38"/>
                </a:solidFill>
                <a:latin typeface="Helvetica" charset="0"/>
                <a:cs typeface="B Yekan" panose="00000400000000000000" pitchFamily="2" charset="-78"/>
              </a:rPr>
              <a:t>در مرحله آگاهی، فرد متوجه علائم و عوارض یک مشکل یا فرصت بالقوه شده و آن را اظهار می‌کند.</a:t>
            </a:r>
          </a:p>
          <a:p>
            <a:pPr algn="ctr" rtl="1">
              <a:lnSpc>
                <a:spcPct val="130000"/>
              </a:lnSpc>
            </a:pPr>
            <a:endParaRPr lang="fa-IR" sz="1400" dirty="0">
              <a:solidFill>
                <a:srgbClr val="523F38"/>
              </a:solidFill>
              <a:latin typeface="Helvetica" charset="0"/>
              <a:cs typeface="B Yekan" panose="00000400000000000000" pitchFamily="2" charset="-78"/>
            </a:endParaRPr>
          </a:p>
          <a:p>
            <a:pPr algn="ctr" rtl="1">
              <a:lnSpc>
                <a:spcPct val="130000"/>
              </a:lnSpc>
            </a:pPr>
            <a:r>
              <a:rPr lang="fa-IR" sz="2000" b="1" dirty="0">
                <a:solidFill>
                  <a:srgbClr val="523F38"/>
                </a:solidFill>
                <a:latin typeface="Helvetica" charset="0"/>
                <a:cs typeface="B Yekan" panose="00000400000000000000" pitchFamily="2" charset="-78"/>
              </a:rPr>
              <a:t>توجه</a:t>
            </a:r>
          </a:p>
          <a:p>
            <a:pPr algn="ctr" rtl="1">
              <a:lnSpc>
                <a:spcPct val="130000"/>
              </a:lnSpc>
            </a:pPr>
            <a:r>
              <a:rPr lang="fa-IR" sz="1400" dirty="0">
                <a:solidFill>
                  <a:srgbClr val="523F38"/>
                </a:solidFill>
                <a:latin typeface="Helvetica" charset="0"/>
                <a:cs typeface="B Yekan" panose="00000400000000000000" pitchFamily="2" charset="-78"/>
              </a:rPr>
              <a:t>در این مرحله، فرد به طور صریح مشکل یا فرصت را شناسایی کرده و اسمی روی آن گذاشته است.</a:t>
            </a:r>
          </a:p>
          <a:p>
            <a:pPr algn="ctr" rtl="1">
              <a:lnSpc>
                <a:spcPct val="130000"/>
              </a:lnSpc>
            </a:pPr>
            <a:endParaRPr lang="fa-IR" sz="1400" dirty="0">
              <a:solidFill>
                <a:srgbClr val="523F38"/>
              </a:solidFill>
              <a:latin typeface="Helvetica" charset="0"/>
              <a:cs typeface="B Yekan" panose="00000400000000000000" pitchFamily="2" charset="-78"/>
            </a:endParaRPr>
          </a:p>
          <a:p>
            <a:pPr algn="ctr" rtl="1">
              <a:lnSpc>
                <a:spcPct val="130000"/>
              </a:lnSpc>
            </a:pPr>
            <a:r>
              <a:rPr lang="fa-IR" sz="2000" b="1" dirty="0">
                <a:solidFill>
                  <a:srgbClr val="523F38"/>
                </a:solidFill>
                <a:latin typeface="Helvetica" charset="0"/>
                <a:cs typeface="B Yekan" panose="00000400000000000000" pitchFamily="2" charset="-78"/>
              </a:rPr>
              <a:t>تصمیم</a:t>
            </a:r>
            <a:endParaRPr lang="en-US" sz="2000" b="1" dirty="0">
              <a:solidFill>
                <a:srgbClr val="523F38"/>
              </a:solidFill>
              <a:latin typeface="Helvetica" charset="0"/>
              <a:cs typeface="B Yekan" panose="00000400000000000000" pitchFamily="2" charset="-78"/>
            </a:endParaRPr>
          </a:p>
          <a:p>
            <a:pPr algn="ctr" rtl="1">
              <a:lnSpc>
                <a:spcPct val="130000"/>
              </a:lnSpc>
            </a:pPr>
            <a:r>
              <a:rPr lang="fa-IR" sz="1400" dirty="0">
                <a:solidFill>
                  <a:srgbClr val="523F38"/>
                </a:solidFill>
                <a:latin typeface="Helvetica" charset="0"/>
                <a:cs typeface="B Yekan" panose="00000400000000000000" pitchFamily="2" charset="-78"/>
              </a:rPr>
              <a:t>در این مرحله، فرد راهبرد راه‌حل، روش یا رویکرد خود را برای حل مشکل یا استفاده از فرصت تعریف کرده است.</a:t>
            </a:r>
            <a:endParaRPr lang="en-US" sz="1400" dirty="0">
              <a:solidFill>
                <a:srgbClr val="523F38"/>
              </a:solidFill>
              <a:latin typeface="Helvetica" charset="0"/>
              <a:cs typeface="B Yekan" panose="00000400000000000000" pitchFamily="2" charset="-78"/>
            </a:endParaRPr>
          </a:p>
        </p:txBody>
      </p:sp>
      <p:sp>
        <p:nvSpPr>
          <p:cNvPr id="21508" name="TextBox 4"/>
          <p:cNvSpPr txBox="1">
            <a:spLocks noChangeArrowheads="1"/>
          </p:cNvSpPr>
          <p:nvPr/>
        </p:nvSpPr>
        <p:spPr bwMode="auto">
          <a:xfrm>
            <a:off x="2760539" y="762011"/>
            <a:ext cx="898525" cy="276999"/>
          </a:xfrm>
          <a:prstGeom prst="rect">
            <a:avLst/>
          </a:prstGeom>
          <a:noFill/>
          <a:ln w="9525">
            <a:noFill/>
            <a:miter lim="800000"/>
            <a:headEnd/>
            <a:tailEnd/>
          </a:ln>
        </p:spPr>
        <p:txBody>
          <a:bodyPr>
            <a:spAutoFit/>
          </a:bodyPr>
          <a:lstStyle/>
          <a:p>
            <a:pPr algn="ctr"/>
            <a:r>
              <a:rPr lang="fa-IR" sz="1200" b="1" dirty="0">
                <a:solidFill>
                  <a:srgbClr val="523F38"/>
                </a:solidFill>
                <a:latin typeface="Helvetica" charset="0"/>
                <a:cs typeface="B Yekan" panose="00000400000000000000" pitchFamily="2" charset="-78"/>
              </a:rPr>
              <a:t>ادامه</a:t>
            </a:r>
            <a:endParaRPr lang="en-US" sz="1200" b="1" dirty="0">
              <a:solidFill>
                <a:srgbClr val="523F38"/>
              </a:solidFill>
              <a:latin typeface="Helvetica" charset="0"/>
              <a:cs typeface="B Yekan" panose="00000400000000000000" pitchFamily="2" charset="-78"/>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2530" name="TextBox 2"/>
          <p:cNvSpPr txBox="1">
            <a:spLocks noChangeArrowheads="1"/>
          </p:cNvSpPr>
          <p:nvPr/>
        </p:nvSpPr>
        <p:spPr bwMode="auto">
          <a:xfrm>
            <a:off x="935038" y="972904"/>
            <a:ext cx="7277100" cy="461665"/>
          </a:xfrm>
          <a:prstGeom prst="rect">
            <a:avLst/>
          </a:prstGeom>
          <a:noFill/>
          <a:ln w="9525">
            <a:noFill/>
            <a:miter lim="800000"/>
            <a:headEnd/>
            <a:tailEnd/>
          </a:ln>
        </p:spPr>
        <p:txBody>
          <a:bodyPr>
            <a:spAutoFit/>
          </a:bodyPr>
          <a:lstStyle/>
          <a:p>
            <a:pPr algn="ctr"/>
            <a:r>
              <a:rPr lang="fa-IR" sz="2400" b="1" dirty="0">
                <a:solidFill>
                  <a:srgbClr val="523F38"/>
                </a:solidFill>
                <a:latin typeface="Helvetica" charset="0"/>
                <a:cs typeface="B Yekan" panose="00000400000000000000" pitchFamily="2" charset="-78"/>
              </a:rPr>
              <a:t>چگونه از این قالب استفاده کنیم؟</a:t>
            </a:r>
            <a:endParaRPr lang="en-US" sz="2400" b="1" dirty="0">
              <a:solidFill>
                <a:srgbClr val="523F38"/>
              </a:solidFill>
              <a:latin typeface="Helvetica" charset="0"/>
              <a:cs typeface="B Yekan" panose="00000400000000000000" pitchFamily="2" charset="-78"/>
            </a:endParaRPr>
          </a:p>
        </p:txBody>
      </p:sp>
      <p:sp>
        <p:nvSpPr>
          <p:cNvPr id="22531" name="TextBox 3"/>
          <p:cNvSpPr txBox="1">
            <a:spLocks noChangeArrowheads="1"/>
          </p:cNvSpPr>
          <p:nvPr/>
        </p:nvSpPr>
        <p:spPr bwMode="auto">
          <a:xfrm>
            <a:off x="827088" y="1857375"/>
            <a:ext cx="7459662" cy="2893100"/>
          </a:xfrm>
          <a:prstGeom prst="rect">
            <a:avLst/>
          </a:prstGeom>
          <a:noFill/>
          <a:ln w="9525">
            <a:noFill/>
            <a:miter lim="800000"/>
            <a:headEnd/>
            <a:tailEnd/>
          </a:ln>
        </p:spPr>
        <p:txBody>
          <a:bodyPr>
            <a:spAutoFit/>
          </a:bodyPr>
          <a:lstStyle/>
          <a:p>
            <a:pPr algn="r" rtl="1">
              <a:lnSpc>
                <a:spcPct val="130000"/>
              </a:lnSpc>
            </a:pPr>
            <a:r>
              <a:rPr lang="fa-IR" sz="1400" dirty="0">
                <a:solidFill>
                  <a:srgbClr val="523F38"/>
                </a:solidFill>
                <a:latin typeface="Helvetica" charset="0"/>
                <a:cs typeface="B Yekan" panose="00000400000000000000" pitchFamily="2" charset="-78"/>
              </a:rPr>
              <a:t>برای تدوین محتواها برمبنای پرسونای خریدار و مراحل چرخه حیات، می‌توان از جدول ساده زیر استفاده کرد:</a:t>
            </a:r>
          </a:p>
          <a:p>
            <a:pPr>
              <a:lnSpc>
                <a:spcPct val="130000"/>
              </a:lnSpc>
            </a:pPr>
            <a:endParaRPr lang="fa-IR" sz="1400" dirty="0">
              <a:solidFill>
                <a:srgbClr val="523F38"/>
              </a:solidFill>
              <a:latin typeface="Helvetica" charset="0"/>
              <a:cs typeface="B Yekan" panose="00000400000000000000" pitchFamily="2" charset="-78"/>
            </a:endParaRPr>
          </a:p>
          <a:p>
            <a:pPr>
              <a:lnSpc>
                <a:spcPct val="130000"/>
              </a:lnSpc>
            </a:pPr>
            <a:endParaRPr lang="en-US" sz="1400" dirty="0">
              <a:solidFill>
                <a:srgbClr val="523F38"/>
              </a:solidFill>
              <a:latin typeface="Helvetica" charset="0"/>
              <a:cs typeface="B Yekan" panose="00000400000000000000" pitchFamily="2" charset="-78"/>
            </a:endParaRPr>
          </a:p>
          <a:p>
            <a:pPr>
              <a:lnSpc>
                <a:spcPct val="130000"/>
              </a:lnSpc>
            </a:pPr>
            <a:endParaRPr lang="en-US" sz="1400" dirty="0">
              <a:solidFill>
                <a:srgbClr val="523F38"/>
              </a:solidFill>
              <a:latin typeface="Helvetica" charset="0"/>
              <a:cs typeface="B Yekan" panose="00000400000000000000" pitchFamily="2" charset="-78"/>
            </a:endParaRPr>
          </a:p>
          <a:p>
            <a:pPr>
              <a:lnSpc>
                <a:spcPct val="130000"/>
              </a:lnSpc>
            </a:pPr>
            <a:endParaRPr lang="en-US" sz="1400" dirty="0">
              <a:solidFill>
                <a:srgbClr val="523F38"/>
              </a:solidFill>
              <a:latin typeface="Helvetica" charset="0"/>
              <a:cs typeface="B Yekan" panose="00000400000000000000" pitchFamily="2" charset="-78"/>
            </a:endParaRPr>
          </a:p>
          <a:p>
            <a:pPr>
              <a:lnSpc>
                <a:spcPct val="130000"/>
              </a:lnSpc>
            </a:pPr>
            <a:endParaRPr lang="en-US" sz="1400" dirty="0">
              <a:solidFill>
                <a:srgbClr val="523F38"/>
              </a:solidFill>
              <a:latin typeface="Helvetica" charset="0"/>
              <a:cs typeface="B Yekan" panose="00000400000000000000" pitchFamily="2" charset="-78"/>
            </a:endParaRPr>
          </a:p>
          <a:p>
            <a:pPr>
              <a:lnSpc>
                <a:spcPct val="130000"/>
              </a:lnSpc>
            </a:pPr>
            <a:endParaRPr lang="en-US" sz="1400" dirty="0">
              <a:solidFill>
                <a:srgbClr val="523F38"/>
              </a:solidFill>
              <a:latin typeface="Helvetica" charset="0"/>
              <a:cs typeface="B Yekan" panose="00000400000000000000" pitchFamily="2" charset="-78"/>
            </a:endParaRPr>
          </a:p>
          <a:p>
            <a:pPr algn="r" rtl="1">
              <a:lnSpc>
                <a:spcPct val="130000"/>
              </a:lnSpc>
            </a:pPr>
            <a:r>
              <a:rPr lang="fa-IR" sz="1400" dirty="0">
                <a:solidFill>
                  <a:srgbClr val="523F38"/>
                </a:solidFill>
                <a:latin typeface="Helvetica" charset="0"/>
                <a:cs typeface="B Yekan" panose="00000400000000000000" pitchFamily="2" charset="-78"/>
              </a:rPr>
              <a:t>پرسونای خریدار شما (به اضافه یک مشکل یا فرصت کلیدی که پرسونا نیازمند کمک در آن زمینه است) در محور افقی قرار می‌گیرد، در حالی که سه مرحله چرخه حیات در ستون‌های عمودی قرار گرفته‌اند. در اسلایدهای بعدی مثالی را مشاهده خواهید کرد.</a:t>
            </a:r>
            <a:endParaRPr lang="en-US" sz="1400" dirty="0">
              <a:solidFill>
                <a:srgbClr val="523F38"/>
              </a:solidFill>
              <a:latin typeface="Helvetica" charset="0"/>
              <a:cs typeface="B Yekan" panose="00000400000000000000" pitchFamily="2" charset="-78"/>
            </a:endParaRPr>
          </a:p>
        </p:txBody>
      </p:sp>
      <p:cxnSp>
        <p:nvCxnSpPr>
          <p:cNvPr id="6" name="Straight Connector 5"/>
          <p:cNvCxnSpPr/>
          <p:nvPr/>
        </p:nvCxnSpPr>
        <p:spPr>
          <a:xfrm>
            <a:off x="3382963" y="2700338"/>
            <a:ext cx="0" cy="992187"/>
          </a:xfrm>
          <a:prstGeom prst="line">
            <a:avLst/>
          </a:prstGeom>
          <a:ln>
            <a:solidFill>
              <a:srgbClr val="523F38"/>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3382963" y="2700338"/>
            <a:ext cx="2357437" cy="0"/>
          </a:xfrm>
          <a:prstGeom prst="line">
            <a:avLst/>
          </a:prstGeom>
          <a:ln>
            <a:solidFill>
              <a:srgbClr val="523F38"/>
            </a:solidFill>
          </a:ln>
          <a:effectLst/>
        </p:spPr>
        <p:style>
          <a:lnRef idx="2">
            <a:schemeClr val="accent1"/>
          </a:lnRef>
          <a:fillRef idx="0">
            <a:schemeClr val="accent1"/>
          </a:fillRef>
          <a:effectRef idx="1">
            <a:schemeClr val="accent1"/>
          </a:effectRef>
          <a:fontRef idx="minor">
            <a:schemeClr val="tx1"/>
          </a:fontRef>
        </p:style>
      </p:cxnSp>
      <p:sp>
        <p:nvSpPr>
          <p:cNvPr id="22534" name="TextBox 11"/>
          <p:cNvSpPr txBox="1">
            <a:spLocks noChangeArrowheads="1"/>
          </p:cNvSpPr>
          <p:nvPr/>
        </p:nvSpPr>
        <p:spPr bwMode="auto">
          <a:xfrm>
            <a:off x="827088" y="2422525"/>
            <a:ext cx="7277100" cy="277813"/>
          </a:xfrm>
          <a:prstGeom prst="rect">
            <a:avLst/>
          </a:prstGeom>
          <a:noFill/>
          <a:ln w="9525">
            <a:noFill/>
            <a:miter lim="800000"/>
            <a:headEnd/>
            <a:tailEnd/>
          </a:ln>
        </p:spPr>
        <p:txBody>
          <a:bodyPr>
            <a:spAutoFit/>
          </a:bodyPr>
          <a:lstStyle/>
          <a:p>
            <a:pPr algn="ctr"/>
            <a:r>
              <a:rPr lang="fa-IR" sz="1200" b="1" dirty="0">
                <a:solidFill>
                  <a:srgbClr val="523F38"/>
                </a:solidFill>
                <a:latin typeface="Helvetica" charset="0"/>
                <a:cs typeface="B Yekan" panose="00000400000000000000" pitchFamily="2" charset="-78"/>
              </a:rPr>
              <a:t>مرحله چرخه حیات</a:t>
            </a:r>
            <a:endParaRPr lang="en-US" sz="1200" b="1" dirty="0">
              <a:solidFill>
                <a:srgbClr val="523F38"/>
              </a:solidFill>
              <a:latin typeface="Helvetica" charset="0"/>
              <a:cs typeface="B Yekan" panose="00000400000000000000" pitchFamily="2" charset="-78"/>
            </a:endParaRPr>
          </a:p>
        </p:txBody>
      </p:sp>
      <p:sp>
        <p:nvSpPr>
          <p:cNvPr id="22535" name="TextBox 13"/>
          <p:cNvSpPr txBox="1">
            <a:spLocks noChangeArrowheads="1"/>
          </p:cNvSpPr>
          <p:nvPr/>
        </p:nvSpPr>
        <p:spPr bwMode="auto">
          <a:xfrm rot="-5400000">
            <a:off x="-393699" y="3040062"/>
            <a:ext cx="7277100" cy="276225"/>
          </a:xfrm>
          <a:prstGeom prst="rect">
            <a:avLst/>
          </a:prstGeom>
          <a:noFill/>
          <a:ln w="9525">
            <a:noFill/>
            <a:miter lim="800000"/>
            <a:headEnd/>
            <a:tailEnd/>
          </a:ln>
        </p:spPr>
        <p:txBody>
          <a:bodyPr>
            <a:spAutoFit/>
          </a:bodyPr>
          <a:lstStyle/>
          <a:p>
            <a:pPr algn="ctr"/>
            <a:r>
              <a:rPr lang="fa-IR" sz="1200" b="1" dirty="0">
                <a:solidFill>
                  <a:srgbClr val="523F38"/>
                </a:solidFill>
                <a:latin typeface="Helvetica" charset="0"/>
                <a:cs typeface="B Yekan" panose="00000400000000000000" pitchFamily="2" charset="-78"/>
              </a:rPr>
              <a:t>پرسونای خریدار</a:t>
            </a:r>
            <a:endParaRPr lang="en-US" sz="1200" b="1" dirty="0">
              <a:solidFill>
                <a:srgbClr val="523F38"/>
              </a:solidFill>
              <a:latin typeface="Helvetica" charset="0"/>
              <a:cs typeface="B Yekan" panose="00000400000000000000" pitchFamily="2" charset="-78"/>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 descr="C:\Documents and Settings\Administrator\Desktop\Content Mapping Template-fa.png"/>
          <p:cNvPicPr>
            <a:picLocks noChangeAspect="1" noChangeArrowheads="1"/>
          </p:cNvPicPr>
          <p:nvPr/>
        </p:nvPicPr>
        <p:blipFill>
          <a:blip r:embed="rId3"/>
          <a:srcRect/>
          <a:stretch>
            <a:fillRect/>
          </a:stretch>
        </p:blipFill>
        <p:spPr bwMode="auto">
          <a:xfrm>
            <a:off x="3305" y="-1"/>
            <a:ext cx="9140695" cy="5146055"/>
          </a:xfrm>
          <a:prstGeom prst="rect">
            <a:avLst/>
          </a:prstGeom>
          <a:noFill/>
        </p:spPr>
      </p:pic>
    </p:spTree>
    <p:extLst>
      <p:ext uri="{BB962C8B-B14F-4D97-AF65-F5344CB8AC3E}">
        <p14:creationId xmlns:p14="http://schemas.microsoft.com/office/powerpoint/2010/main" val="2362404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 descr="C:\Documents and Settings\Administrator\Desktop\Content Mapping Template-fa.png"/>
          <p:cNvPicPr>
            <a:picLocks noChangeAspect="1" noChangeArrowheads="1"/>
          </p:cNvPicPr>
          <p:nvPr/>
        </p:nvPicPr>
        <p:blipFill>
          <a:blip r:embed="rId3"/>
          <a:srcRect/>
          <a:stretch>
            <a:fillRect/>
          </a:stretch>
        </p:blipFill>
        <p:spPr bwMode="auto">
          <a:xfrm>
            <a:off x="3305" y="-1"/>
            <a:ext cx="9140695" cy="5146055"/>
          </a:xfrm>
          <a:prstGeom prst="rect">
            <a:avLst/>
          </a:prstGeom>
          <a:noFill/>
        </p:spPr>
      </p:pic>
      <p:sp>
        <p:nvSpPr>
          <p:cNvPr id="3" name="Rounded Rectangle 2"/>
          <p:cNvSpPr/>
          <p:nvPr/>
        </p:nvSpPr>
        <p:spPr>
          <a:xfrm>
            <a:off x="2024743" y="2686048"/>
            <a:ext cx="2857500" cy="884855"/>
          </a:xfrm>
          <a:prstGeom prst="roundRect">
            <a:avLst>
              <a:gd name="adj" fmla="val 8225"/>
            </a:avLst>
          </a:prstGeom>
          <a:solidFill>
            <a:srgbClr val="E46C0A"/>
          </a:solidFill>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dirty="0"/>
          </a:p>
        </p:txBody>
      </p:sp>
      <p:sp>
        <p:nvSpPr>
          <p:cNvPr id="4" name="Rectangle 3"/>
          <p:cNvSpPr/>
          <p:nvPr/>
        </p:nvSpPr>
        <p:spPr>
          <a:xfrm>
            <a:off x="2024743" y="2766927"/>
            <a:ext cx="2857500" cy="738664"/>
          </a:xfrm>
          <a:prstGeom prst="rect">
            <a:avLst/>
          </a:prstGeom>
        </p:spPr>
        <p:txBody>
          <a:bodyPr wrap="square">
            <a:spAutoFit/>
          </a:bodyPr>
          <a:lstStyle/>
          <a:p>
            <a:pPr algn="r" rtl="1"/>
            <a:r>
              <a:rPr lang="fa-IR" sz="1400" dirty="0">
                <a:solidFill>
                  <a:schemeClr val="bg1"/>
                </a:solidFill>
                <a:cs typeface="B Nazanin" pitchFamily="2" charset="-78"/>
              </a:rPr>
              <a:t>از این قالب خالی برای شناسایی و تبیین محتوای مورد نیاز برای هر یک از فرصت‌ها یا مشکلاتی که کاربرتان در آنها نیاز به کمک دارد، استفاده کنید.</a:t>
            </a:r>
            <a:endParaRPr lang="en-US" sz="1400" dirty="0">
              <a:solidFill>
                <a:schemeClr val="bg1"/>
              </a:solidFill>
              <a:cs typeface="B Nazanin" pitchFamily="2" charset="-78"/>
            </a:endParaRPr>
          </a:p>
        </p:txBody>
      </p:sp>
    </p:spTree>
    <p:extLst>
      <p:ext uri="{BB962C8B-B14F-4D97-AF65-F5344CB8AC3E}">
        <p14:creationId xmlns:p14="http://schemas.microsoft.com/office/powerpoint/2010/main" val="236240431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1_Office Theme">
  <a:themeElements>
    <a:clrScheme name="Custom 1">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16438</TotalTime>
  <Words>1026</Words>
  <Application>Microsoft Office PowerPoint</Application>
  <PresentationFormat>On-screen Show (16:9)</PresentationFormat>
  <Paragraphs>108</Paragraphs>
  <Slides>17</Slides>
  <Notes>17</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17</vt:i4>
      </vt:variant>
    </vt:vector>
  </HeadingPairs>
  <TitlesOfParts>
    <vt:vector size="24" baseType="lpstr">
      <vt:lpstr>A Rezvan</vt:lpstr>
      <vt:lpstr>Arial</vt:lpstr>
      <vt:lpstr>Calibri</vt:lpstr>
      <vt:lpstr>Helvetica</vt:lpstr>
      <vt:lpstr>Iranian Sans</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HubSpot</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Erik Devaney</dc:creator>
  <cp:keywords/>
  <dc:description/>
  <cp:lastModifiedBy>Mahdi Nasseri</cp:lastModifiedBy>
  <cp:revision>97</cp:revision>
  <dcterms:created xsi:type="dcterms:W3CDTF">2014-01-06T20:20:53Z</dcterms:created>
  <dcterms:modified xsi:type="dcterms:W3CDTF">2023-11-08T13:33:04Z</dcterms:modified>
  <cp:category/>
</cp:coreProperties>
</file>

<file path=docProps/thumbnail.jpeg>
</file>